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tags/tag33.xml" ContentType="application/vnd.openxmlformats-officedocument.presentationml.tags+xml"/>
  <Override PartName="/ppt/notesSlides/notesSlide30.xml" ContentType="application/vnd.openxmlformats-officedocument.presentationml.notesSlide+xml"/>
  <Override PartName="/ppt/tags/tag34.xml" ContentType="application/vnd.openxmlformats-officedocument.presentationml.tags+xml"/>
  <Override PartName="/ppt/notesSlides/notesSlide31.xml" ContentType="application/vnd.openxmlformats-officedocument.presentationml.notesSlide+xml"/>
  <Override PartName="/ppt/tags/tag35.xml" ContentType="application/vnd.openxmlformats-officedocument.presentationml.tags+xml"/>
  <Override PartName="/ppt/notesSlides/notesSlide32.xml" ContentType="application/vnd.openxmlformats-officedocument.presentationml.notesSlide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notesSlides/notesSlide39.xml" ContentType="application/vnd.openxmlformats-officedocument.presentationml.notesSlide+xml"/>
  <Override PartName="/ppt/tags/tag43.xml" ContentType="application/vnd.openxmlformats-officedocument.presentationml.tags+xml"/>
  <Override PartName="/ppt/notesSlides/notesSlide40.xml" ContentType="application/vnd.openxmlformats-officedocument.presentationml.notesSlide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notesSlides/notesSlide42.xml" ContentType="application/vnd.openxmlformats-officedocument.presentationml.notesSlide+xml"/>
  <Override PartName="/ppt/tags/tag46.xml" ContentType="application/vnd.openxmlformats-officedocument.presentationml.tags+xml"/>
  <Override PartName="/ppt/notesSlides/notesSlide43.xml" ContentType="application/vnd.openxmlformats-officedocument.presentationml.notesSlide+xml"/>
  <Override PartName="/ppt/tags/tag47.xml" ContentType="application/vnd.openxmlformats-officedocument.presentationml.tags+xml"/>
  <Override PartName="/ppt/notesSlides/notesSlide44.xml" ContentType="application/vnd.openxmlformats-officedocument.presentationml.notesSlide+xml"/>
  <Override PartName="/ppt/tags/tag48.xml" ContentType="application/vnd.openxmlformats-officedocument.presentationml.tags+xml"/>
  <Override PartName="/ppt/notesSlides/notesSlide45.xml" ContentType="application/vnd.openxmlformats-officedocument.presentationml.notesSlide+xml"/>
  <Override PartName="/ppt/tags/tag49.xml" ContentType="application/vnd.openxmlformats-officedocument.presentationml.tags+xml"/>
  <Override PartName="/ppt/notesSlides/notesSlide46.xml" ContentType="application/vnd.openxmlformats-officedocument.presentationml.notesSlide+xml"/>
  <Override PartName="/ppt/tags/tag50.xml" ContentType="application/vnd.openxmlformats-officedocument.presentationml.tags+xml"/>
  <Override PartName="/ppt/notesSlides/notesSlide47.xml" ContentType="application/vnd.openxmlformats-officedocument.presentationml.notesSlide+xml"/>
  <Override PartName="/ppt/tags/tag51.xml" ContentType="application/vnd.openxmlformats-officedocument.presentationml.tags+xml"/>
  <Override PartName="/ppt/notesSlides/notesSlide48.xml" ContentType="application/vnd.openxmlformats-officedocument.presentationml.notesSlide+xml"/>
  <Override PartName="/ppt/tags/tag52.xml" ContentType="application/vnd.openxmlformats-officedocument.presentationml.tags+xml"/>
  <Override PartName="/ppt/notesSlides/notesSlide49.xml" ContentType="application/vnd.openxmlformats-officedocument.presentationml.notesSlide+xml"/>
  <Override PartName="/ppt/tags/tag53.xml" ContentType="application/vnd.openxmlformats-officedocument.presentationml.tags+xml"/>
  <Override PartName="/ppt/notesSlides/notesSlide50.xml" ContentType="application/vnd.openxmlformats-officedocument.presentationml.notesSlide+xml"/>
  <Override PartName="/ppt/tags/tag54.xml" ContentType="application/vnd.openxmlformats-officedocument.presentationml.tags+xml"/>
  <Override PartName="/ppt/notesSlides/notesSlide51.xml" ContentType="application/vnd.openxmlformats-officedocument.presentationml.notesSlide+xml"/>
  <Override PartName="/ppt/tags/tag55.xml" ContentType="application/vnd.openxmlformats-officedocument.presentationml.tags+xml"/>
  <Override PartName="/ppt/notesSlides/notesSlide52.xml" ContentType="application/vnd.openxmlformats-officedocument.presentationml.notesSlide+xml"/>
  <Override PartName="/ppt/tags/tag56.xml" ContentType="application/vnd.openxmlformats-officedocument.presentationml.tags+xml"/>
  <Override PartName="/ppt/notesSlides/notesSlide53.xml" ContentType="application/vnd.openxmlformats-officedocument.presentationml.notesSlide+xml"/>
  <Override PartName="/ppt/tags/tag57.xml" ContentType="application/vnd.openxmlformats-officedocument.presentationml.tags+xml"/>
  <Override PartName="/ppt/notesSlides/notesSlide54.xml" ContentType="application/vnd.openxmlformats-officedocument.presentationml.notesSlide+xml"/>
  <Override PartName="/ppt/tags/tag58.xml" ContentType="application/vnd.openxmlformats-officedocument.presentationml.tags+xml"/>
  <Override PartName="/ppt/notesSlides/notesSlide55.xml" ContentType="application/vnd.openxmlformats-officedocument.presentationml.notesSlide+xml"/>
  <Override PartName="/ppt/tags/tag59.xml" ContentType="application/vnd.openxmlformats-officedocument.presentationml.tags+xml"/>
  <Override PartName="/ppt/notesSlides/notesSlide56.xml" ContentType="application/vnd.openxmlformats-officedocument.presentationml.notesSlide+xml"/>
  <Override PartName="/ppt/tags/tag60.xml" ContentType="application/vnd.openxmlformats-officedocument.presentationml.tags+xml"/>
  <Override PartName="/ppt/notesSlides/notesSlide57.xml" ContentType="application/vnd.openxmlformats-officedocument.presentationml.notesSlide+xml"/>
  <Override PartName="/ppt/tags/tag61.xml" ContentType="application/vnd.openxmlformats-officedocument.presentationml.tags+xml"/>
  <Override PartName="/ppt/notesSlides/notesSlide58.xml" ContentType="application/vnd.openxmlformats-officedocument.presentationml.notesSlide+xml"/>
  <Override PartName="/ppt/tags/tag62.xml" ContentType="application/vnd.openxmlformats-officedocument.presentationml.tags+xml"/>
  <Override PartName="/ppt/notesSlides/notesSlide59.xml" ContentType="application/vnd.openxmlformats-officedocument.presentationml.notesSlide+xml"/>
  <Override PartName="/ppt/tags/tag63.xml" ContentType="application/vnd.openxmlformats-officedocument.presentationml.tags+xml"/>
  <Override PartName="/ppt/notesSlides/notesSlide60.xml" ContentType="application/vnd.openxmlformats-officedocument.presentationml.notesSlide+xml"/>
  <Override PartName="/ppt/tags/tag64.xml" ContentType="application/vnd.openxmlformats-officedocument.presentationml.tags+xml"/>
  <Override PartName="/ppt/notesSlides/notesSlide61.xml" ContentType="application/vnd.openxmlformats-officedocument.presentationml.notesSlide+xml"/>
  <Override PartName="/ppt/tags/tag65.xml" ContentType="application/vnd.openxmlformats-officedocument.presentationml.tags+xml"/>
  <Override PartName="/ppt/notesSlides/notesSlide62.xml" ContentType="application/vnd.openxmlformats-officedocument.presentationml.notesSlide+xml"/>
  <Override PartName="/ppt/tags/tag66.xml" ContentType="application/vnd.openxmlformats-officedocument.presentationml.tags+xml"/>
  <Override PartName="/ppt/notesSlides/notesSlide63.xml" ContentType="application/vnd.openxmlformats-officedocument.presentationml.notesSlide+xml"/>
  <Override PartName="/ppt/tags/tag67.xml" ContentType="application/vnd.openxmlformats-officedocument.presentationml.tags+xml"/>
  <Override PartName="/ppt/notesSlides/notesSlide64.xml" ContentType="application/vnd.openxmlformats-officedocument.presentationml.notesSlide+xml"/>
  <Override PartName="/ppt/tags/tag68.xml" ContentType="application/vnd.openxmlformats-officedocument.presentationml.tags+xml"/>
  <Override PartName="/ppt/notesSlides/notesSlide65.xml" ContentType="application/vnd.openxmlformats-officedocument.presentationml.notesSlide+xml"/>
  <Override PartName="/ppt/tags/tag69.xml" ContentType="application/vnd.openxmlformats-officedocument.presentationml.tags+xml"/>
  <Override PartName="/ppt/notesSlides/notesSlide66.xml" ContentType="application/vnd.openxmlformats-officedocument.presentationml.notesSlide+xml"/>
  <Override PartName="/ppt/tags/tag70.xml" ContentType="application/vnd.openxmlformats-officedocument.presentationml.tags+xml"/>
  <Override PartName="/ppt/notesSlides/notesSlide67.xml" ContentType="application/vnd.openxmlformats-officedocument.presentationml.notesSlide+xml"/>
  <Override PartName="/ppt/tags/tag71.xml" ContentType="application/vnd.openxmlformats-officedocument.presentationml.tags+xml"/>
  <Override PartName="/ppt/notesSlides/notesSlide68.xml" ContentType="application/vnd.openxmlformats-officedocument.presentationml.notesSlide+xml"/>
  <Override PartName="/ppt/tags/tag72.xml" ContentType="application/vnd.openxmlformats-officedocument.presentationml.tags+xml"/>
  <Override PartName="/ppt/notesSlides/notesSlide69.xml" ContentType="application/vnd.openxmlformats-officedocument.presentationml.notesSlide+xml"/>
  <Override PartName="/ppt/tags/tag73.xml" ContentType="application/vnd.openxmlformats-officedocument.presentationml.tags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4"/>
  </p:notesMasterIdLst>
  <p:sldIdLst>
    <p:sldId id="513" r:id="rId2"/>
    <p:sldId id="730" r:id="rId3"/>
    <p:sldId id="1070" r:id="rId4"/>
    <p:sldId id="1071" r:id="rId5"/>
    <p:sldId id="1053" r:id="rId6"/>
    <p:sldId id="763" r:id="rId7"/>
    <p:sldId id="883" r:id="rId8"/>
    <p:sldId id="924" r:id="rId9"/>
    <p:sldId id="1055" r:id="rId10"/>
    <p:sldId id="1056" r:id="rId11"/>
    <p:sldId id="1057" r:id="rId12"/>
    <p:sldId id="1059" r:id="rId13"/>
    <p:sldId id="876" r:id="rId14"/>
    <p:sldId id="1058" r:id="rId15"/>
    <p:sldId id="759" r:id="rId16"/>
    <p:sldId id="788" r:id="rId17"/>
    <p:sldId id="790" r:id="rId18"/>
    <p:sldId id="927" r:id="rId19"/>
    <p:sldId id="928" r:id="rId20"/>
    <p:sldId id="929" r:id="rId21"/>
    <p:sldId id="886" r:id="rId22"/>
    <p:sldId id="792" r:id="rId23"/>
    <p:sldId id="881" r:id="rId24"/>
    <p:sldId id="930" r:id="rId25"/>
    <p:sldId id="795" r:id="rId26"/>
    <p:sldId id="959" r:id="rId27"/>
    <p:sldId id="931" r:id="rId28"/>
    <p:sldId id="812" r:id="rId29"/>
    <p:sldId id="960" r:id="rId30"/>
    <p:sldId id="808" r:id="rId31"/>
    <p:sldId id="961" r:id="rId32"/>
    <p:sldId id="932" r:id="rId33"/>
    <p:sldId id="919" r:id="rId34"/>
    <p:sldId id="933" r:id="rId35"/>
    <p:sldId id="962" r:id="rId36"/>
    <p:sldId id="963" r:id="rId37"/>
    <p:sldId id="920" r:id="rId38"/>
    <p:sldId id="1060" r:id="rId39"/>
    <p:sldId id="1061" r:id="rId40"/>
    <p:sldId id="771" r:id="rId41"/>
    <p:sldId id="865" r:id="rId42"/>
    <p:sldId id="934" r:id="rId43"/>
    <p:sldId id="935" r:id="rId44"/>
    <p:sldId id="964" r:id="rId45"/>
    <p:sldId id="936" r:id="rId46"/>
    <p:sldId id="937" r:id="rId47"/>
    <p:sldId id="938" r:id="rId48"/>
    <p:sldId id="939" r:id="rId49"/>
    <p:sldId id="940" r:id="rId50"/>
    <p:sldId id="941" r:id="rId51"/>
    <p:sldId id="945" r:id="rId52"/>
    <p:sldId id="942" r:id="rId53"/>
    <p:sldId id="965" r:id="rId54"/>
    <p:sldId id="1062" r:id="rId55"/>
    <p:sldId id="946" r:id="rId56"/>
    <p:sldId id="947" r:id="rId57"/>
    <p:sldId id="966" r:id="rId58"/>
    <p:sldId id="948" r:id="rId59"/>
    <p:sldId id="949" r:id="rId60"/>
    <p:sldId id="950" r:id="rId61"/>
    <p:sldId id="951" r:id="rId62"/>
    <p:sldId id="953" r:id="rId63"/>
    <p:sldId id="1063" r:id="rId64"/>
    <p:sldId id="954" r:id="rId65"/>
    <p:sldId id="955" r:id="rId66"/>
    <p:sldId id="956" r:id="rId67"/>
    <p:sldId id="957" r:id="rId68"/>
    <p:sldId id="1064" r:id="rId69"/>
    <p:sldId id="1065" r:id="rId70"/>
    <p:sldId id="958" r:id="rId71"/>
    <p:sldId id="874" r:id="rId72"/>
    <p:sldId id="291" r:id="rId73"/>
  </p:sldIdLst>
  <p:sldSz cx="9144000" cy="5143500" type="screen16x9"/>
  <p:notesSz cx="6858000" cy="9144000"/>
  <p:custDataLst>
    <p:tags r:id="rId7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15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2" autoAdjust="0"/>
    <p:restoredTop sz="86402" autoAdjust="0"/>
  </p:normalViewPr>
  <p:slideViewPr>
    <p:cSldViewPr snapToGrid="0" showGuides="1">
      <p:cViewPr varScale="1">
        <p:scale>
          <a:sx n="83" d="100"/>
          <a:sy n="83" d="100"/>
        </p:scale>
        <p:origin x="840" y="78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/>
              <a:t>Программа Сетевой академии Cisco</a:t>
            </a:r>
          </a:p>
          <a:p>
            <a:pPr rtl="0"/>
            <a:r>
              <a:rPr lang="ru-RU"/>
              <a:t>CCNA 1</a:t>
            </a:r>
          </a:p>
          <a:p>
            <a:pPr rtl="0"/>
            <a:r>
              <a:rPr lang="ru-RU"/>
              <a:t>Модуль 2: Базовая конфигурация коммутатора и оконечного устройства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12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41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ru-RU"/>
              <a:t>Программа Сетевой академии Cisco</a:t>
            </a:r>
          </a:p>
          <a:p>
            <a:pPr rtl="0"/>
            <a:r>
              <a:rPr lang="ru-RU"/>
              <a:t>Введение в сетевые технологии v7.0 (ITN)</a:t>
            </a:r>
          </a:p>
          <a:p>
            <a:pPr rtl="0"/>
            <a:r>
              <a:rPr lang="ru-RU"/>
              <a:t>Модуль 2: Базовая конфигурация коммутатора и оконечного устройства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>
                <a:solidFill>
                  <a:prstClr val="black"/>
                </a:solidFill>
              </a:rPr>
              <a:pPr algn="r"/>
              <a:t>14</a:t>
            </a:fld>
            <a:endParaRPr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2.0.2 - Что я буду изучать в этом модуле?</a:t>
            </a: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891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Доступ к Cisco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16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Доступ к Cisco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2.1.1 — Операционные системы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54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17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Доступ к Cisco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2.1.2 — GUI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35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18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Доступ к Cisco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2.1.3. Назначение ОС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73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19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Доступ к Cisco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2.1.4 – Способы доступа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9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2.1.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Доступ к Cisco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2.1.2.2. Программы эмуляции терминала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2.1.6 — Проверьте свое понимание темы — Cisco IOS Access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79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8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/>
              <a:pPr algn="r"/>
              <a:t>2</a:t>
            </a:fld>
            <a:endParaRPr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2.1.3.2. Основные режимы команд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04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/>
              <a:t>23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2.2.2 — Режим конфигурации и режимы подконфигурации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9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24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2.2.3 – Видео. Основные командные режимы интерфейса командной строки IOS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0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2.2.4 Переключение между режимами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8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2.2.4. Переключение между режимами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5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27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</a:t>
            </a:r>
            <a:r>
              <a:rPr lang="ru-RU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Навигация по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2.2.5 – Видео. Переключение между режимами IOS 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2.2.6 — Примечание о проверке синтаксиса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2.2.7 — Проверка синтаксиса — Перемещение между режимами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/>
              <a:t>2.2.8 — Проверьте ваше понимание темы— Навигация IOS</a:t>
            </a:r>
          </a:p>
        </p:txBody>
      </p:sp>
    </p:spTree>
    <p:extLst>
      <p:ext uri="{BB962C8B-B14F-4D97-AF65-F5344CB8AC3E}">
        <p14:creationId xmlns:p14="http://schemas.microsoft.com/office/powerpoint/2010/main" val="228475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28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1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2.3.1 – Базовая структура команд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29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549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2.3.2 – Проверка синтаксиса команд 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30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51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2.3.2 – Проверка синтаксиса команд IOS.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31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ACE20BE7-F2F3-4E26-9454-50B18F790A4E}" type="slidenum">
              <a:rPr sz="800" b="0">
                <a:ea typeface="ＭＳ Ｐゴシック" pitchFamily="34" charset="-128"/>
              </a:rPr>
              <a:pPr algn="r"/>
              <a:t>5</a:t>
            </a:fld>
            <a:endParaRPr sz="800" b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2.3.3. Компоненты справки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32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46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33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2.3.4 — Видео. Контекстная справка и проверка синтаксиса команд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650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2.3.5. Горячие клавиши и клавиши быстрого вызова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65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2.3.5. Горячие клавиши и клавиши быстрого вызова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017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2.3.5. Горячие клавиши и клавиши быстрого вызова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36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7383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37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2.3.6 – Видео - Горячие клавиши и клавиши быстрого вызова</a:t>
            </a:r>
          </a:p>
        </p:txBody>
      </p:sp>
    </p:spTree>
    <p:extLst>
      <p:ext uri="{BB962C8B-B14F-4D97-AF65-F5344CB8AC3E}">
        <p14:creationId xmlns:p14="http://schemas.microsoft.com/office/powerpoint/2010/main" val="658280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38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2.3.7 –Packet Tracer. Навигация по IOS</a:t>
            </a:r>
          </a:p>
        </p:txBody>
      </p:sp>
    </p:spTree>
    <p:extLst>
      <p:ext uri="{BB962C8B-B14F-4D97-AF65-F5344CB8AC3E}">
        <p14:creationId xmlns:p14="http://schemas.microsoft.com/office/powerpoint/2010/main" val="2468614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39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2.3. Структура команд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2.3.8 — Лабораторная работа - Навигация по IOS с помощью Tera Term при консольном подключении</a:t>
            </a:r>
          </a:p>
        </p:txBody>
      </p:sp>
    </p:spTree>
    <p:extLst>
      <p:ext uri="{BB962C8B-B14F-4D97-AF65-F5344CB8AC3E}">
        <p14:creationId xmlns:p14="http://schemas.microsoft.com/office/powerpoint/2010/main" val="9050904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2.4.1 — Имена устройств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4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/>
              <a:t>6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2.4.2 — Правила использования пароля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25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2.4.3 – Настройка паролей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938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2.4.3 – Настройка паролей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51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45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2.4.4 – Шифрование паролей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622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46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dirty="0">
                <a:latin typeface="Arial" charset="0"/>
              </a:rPr>
              <a:t>2.4.5. Баннерные сообщения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15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47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2.4.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2.4.6 – Видео - Безопасный административного доступа к коммутатору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2.4.7 — Проверка синтаксиса — базовая конфигурация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2.4.8 — Проверьте ваше понимание темы— базовая конфигурация устройства</a:t>
            </a:r>
          </a:p>
          <a:p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699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175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49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2.5.1 – Файл конфигурации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58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2.5.2. Изменение текущей конфигурации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99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51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2.5.3 –Видео - Изменение текущей конфигурации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56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/>
              <a:t>7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2.5.4. Запись конфигурации в текстовый файл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374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2.5.4. Запись конфигурации в текстовый файл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84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54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Сохранение конфигураций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2.5.5. Packet Tracer. Настройка начальных параметров коммутации</a:t>
            </a:r>
          </a:p>
        </p:txBody>
      </p:sp>
    </p:spTree>
    <p:extLst>
      <p:ext uri="{BB962C8B-B14F-4D97-AF65-F5344CB8AC3E}">
        <p14:creationId xmlns:p14="http://schemas.microsoft.com/office/powerpoint/2010/main" val="12073785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— Порты и адреса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0325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56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— Порты и адреса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2.6.1 — IP-адреса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04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— Порты и адреса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2.6.1 — IP-адреса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73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58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2.6 — Порты и адреса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2.6.2 – Интерфейсы и порты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2.6.3 — Проверьте ваше понимание — Порты и адреса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4115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Настройка IP-адресации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66341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60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Настройка IP-адресации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2.7.1. Настройка IP-адресов оконечных устройств вручную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741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61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Настройка IP-адресации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2.7.2. Автоматическая настройка IP-адресов оконечных устройств</a:t>
            </a:r>
          </a:p>
          <a:p>
            <a:pPr rtl="0"/>
            <a:r>
              <a:rPr lang="ru-RU"/>
              <a:t>2.7.3 — Проверка синтаксиса — Проверка конфигурации IP ПК с Windows</a:t>
            </a:r>
          </a:p>
        </p:txBody>
      </p:sp>
    </p:spTree>
    <p:extLst>
      <p:ext uri="{BB962C8B-B14F-4D97-AF65-F5344CB8AC3E}">
        <p14:creationId xmlns:p14="http://schemas.microsoft.com/office/powerpoint/2010/main" val="2731184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0A313ED8-785B-4D16-9B17-4143385249B9}" type="slidenum">
              <a:rPr sz="800" b="0"/>
              <a:pPr algn="r"/>
              <a:t>8</a:t>
            </a:fld>
            <a:endParaRPr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4066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62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Настройка IP-адресации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2.7.4 Настройка виртуального интерфейса коммутатора (SVI)</a:t>
            </a:r>
          </a:p>
          <a:p>
            <a:pPr rtl="0"/>
            <a:r>
              <a:rPr lang="ru-RU"/>
              <a:t>2.7.5 – Инструмент проверки синтаксиса. Настройка виртуального интерфейса коммутатора</a:t>
            </a:r>
          </a:p>
        </p:txBody>
      </p:sp>
    </p:spTree>
    <p:extLst>
      <p:ext uri="{BB962C8B-B14F-4D97-AF65-F5344CB8AC3E}">
        <p14:creationId xmlns:p14="http://schemas.microsoft.com/office/powerpoint/2010/main" val="30495989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63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2.7 Настройка IP-адресации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2.7.6 –Packet Tracer. Создание основных подключений</a:t>
            </a:r>
          </a:p>
        </p:txBody>
      </p:sp>
    </p:spTree>
    <p:extLst>
      <p:ext uri="{BB962C8B-B14F-4D97-AF65-F5344CB8AC3E}">
        <p14:creationId xmlns:p14="http://schemas.microsoft.com/office/powerpoint/2010/main" val="2851973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2.8 Проверка подключения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/>
              <a:t>64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693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65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2.8 Проверка подключения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2.8.1 –Видео  - Проверка назначения интерфейса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081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66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2.8 Проверка подключения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2.8.2 – Видео - Проверка сквозного подключения</a:t>
            </a:r>
          </a:p>
        </p:txBody>
      </p:sp>
    </p:spTree>
    <p:extLst>
      <p:ext uri="{BB962C8B-B14F-4D97-AF65-F5344CB8AC3E}">
        <p14:creationId xmlns:p14="http://schemas.microsoft.com/office/powerpoint/2010/main" val="1526841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2.9 – Практика и контрольная работа модуля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68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2.9 – Практика и контрольная работа модуля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2.9.1 – Packet Tracer - Базовая конфигурация коммутатора и оконечного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36520394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/>
              <a:pPr/>
              <a:t>69</a:t>
            </a:fld>
            <a:endParaRPr sz="8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2.9 – Практика и контрольная работа модуля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2.9.2 – Лабораторная работа - Базовая конфигурация коммутатора и оконечного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681643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/>
              <a:t>70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2- Базовая конфигурация коммутатора и оконечного устройства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2.9 – Практика и контрольная работа модуля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2.9.3 - Что я изучил в этом модуле?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ru-RU">
                <a:latin typeface="Arial" charset="0"/>
              </a:rPr>
              <a:t>2.9.4 – Контрольная по модулю - Базовая конфигурация коммутатора и оконечного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6C92755B-29FD-8743-9094-C0E3A734D22E}" type="slidenum">
              <a:rPr sz="800">
                <a:solidFill>
                  <a:prstClr val="black"/>
                </a:solidFill>
              </a:rPr>
              <a:pPr/>
              <a:t>71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Basic</a:t>
            </a: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Switch</a:t>
            </a: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and</a:t>
            </a: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End</a:t>
            </a: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Device</a:t>
            </a:r>
            <a:r>
              <a:rPr lang="ru-RU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Configuration</a:t>
            </a:r>
            <a:endParaRPr lang="ru-RU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err="1"/>
              <a:t>New</a:t>
            </a:r>
            <a:r>
              <a:rPr lang="ru-RU" dirty="0"/>
              <a:t> </a:t>
            </a:r>
            <a:r>
              <a:rPr lang="ru-RU" dirty="0" err="1"/>
              <a:t>Terms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Commands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9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1040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10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65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391C207-9349-46D5-9D89-8ADDA5014D1F}" type="slidenum">
              <a:rPr sz="800" b="0"/>
              <a:pPr algn="r"/>
              <a:t>11</a:t>
            </a:fld>
            <a:endParaRPr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92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sz="60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 Cisco и/или Партнеры, 2016 г. Все права защищены.   Конфиденциальная информация Cisco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15="http://schemas.microsoft.com/office/drawing/2012/chart" xmlns:c="http://schemas.openxmlformats.org/drawingml/2006/chart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sz="60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 Cisco и/или Партнеры, 2016 г. Все права защищены.   Конфиденциальная информация Cisco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5" Type="http://schemas.openxmlformats.org/officeDocument/2006/relationships/image" Target="../media/image4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3.tif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Relationship Id="rId4" Type="http://schemas.openxmlformats.org/officeDocument/2006/relationships/image" Target="../media/image3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1.xml"/><Relationship Id="rId5" Type="http://schemas.openxmlformats.org/officeDocument/2006/relationships/image" Target="../media/image42.png"/><Relationship Id="rId4" Type="http://schemas.openxmlformats.org/officeDocument/2006/relationships/image" Target="../media/image4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Relationship Id="rId4" Type="http://schemas.openxmlformats.org/officeDocument/2006/relationships/image" Target="../media/image43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4.xml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7.xml"/><Relationship Id="rId4" Type="http://schemas.openxmlformats.org/officeDocument/2006/relationships/image" Target="../media/image4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8.xml"/><Relationship Id="rId4" Type="http://schemas.openxmlformats.org/officeDocument/2006/relationships/image" Target="../media/image4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9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Relationship Id="rId4" Type="http://schemas.openxmlformats.org/officeDocument/2006/relationships/image" Target="../media/image4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2.xml"/><Relationship Id="rId4" Type="http://schemas.openxmlformats.org/officeDocument/2006/relationships/image" Target="../media/image5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1.xml"/><Relationship Id="rId4" Type="http://schemas.openxmlformats.org/officeDocument/2006/relationships/image" Target="../media/image5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pPr rtl="0"/>
            <a:r>
              <a:rPr lang="ru-RU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Модуль 2: Базовая конфигурация коммутатора и оконечного устройства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pPr rtl="0"/>
            <a:r>
              <a:rPr lang="ru-RU">
                <a:solidFill>
                  <a:schemeClr val="bg2">
                    <a:lumMod val="40000"/>
                    <a:lumOff val="60000"/>
                  </a:schemeClr>
                </a:solidFill>
              </a:rPr>
              <a:t>Материалы для инструктора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Введение в сетевые технологии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2</a:t>
            </a:r>
            <a:r>
              <a:rPr lang="ru-RU" dirty="0"/>
              <a:t>: Рекомендации (продолжение)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818775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2.2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Объясните разницу между пользовательским и привилегированным режимом EXEC. Вы можете написать команды на доске и объяснить, как они будут отображать текущий режим.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Как вы думаете, почему команды, доступные в пользовательском режиме EXEC, ограничены?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Каковы различия между привилегированным режимом EXEC и режимом глобальной конфигурации?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Нарисуйте различные команды режима IOS на доске и объясните различия между режимами конфигурации и как узнать, в каком режиме в данный момент находится коммутатор. 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2.3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Нарисуйте основную структуру команд IOS на доске и опишите синтаксис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Какие горячие клавиши или сочетания клавиш вы используете на своих компьютерах? (F5 для обновления, </a:t>
            </a:r>
            <a:r>
              <a:rPr lang="ru-RU" dirty="0" err="1"/>
              <a:t>Ctrl</a:t>
            </a:r>
            <a:r>
              <a:rPr lang="ru-RU" dirty="0"/>
              <a:t> + C для копирования, </a:t>
            </a:r>
            <a:r>
              <a:rPr lang="ru-RU" dirty="0" err="1"/>
              <a:t>Ctrl</a:t>
            </a:r>
            <a:r>
              <a:rPr lang="ru-RU" dirty="0"/>
              <a:t> + S для сохранения и т. д.)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Если возможно, покажите CLI коммутатора и покажите функцию справки для различных команд. 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38879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2</a:t>
            </a:r>
            <a:r>
              <a:rPr lang="ru-RU" dirty="0"/>
              <a:t>: Рекомендации (продолжение)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81877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/>
              <a:t>Тема 2.4 </a:t>
            </a:r>
            <a:endParaRPr lang="ru-RU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Объясните рекомендации по именованию сетевого устройства и почему следует изменить имя по умолчанию.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Почему вы хотите зашифровать все пароли на коммутаторе?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Почему для настройки на сетевом устройстве важен баннер?</a:t>
            </a:r>
          </a:p>
          <a:p>
            <a:pPr marL="261937" lvl="2" indent="0" algn="thaiDist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2.5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Какие трудности могут быть при перезагрузке коммутатора?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В чем разница между </a:t>
            </a:r>
            <a:r>
              <a:rPr lang="ru-RU" dirty="0" err="1"/>
              <a:t>running-config</a:t>
            </a:r>
            <a:r>
              <a:rPr lang="ru-RU" dirty="0"/>
              <a:t> и </a:t>
            </a:r>
            <a:r>
              <a:rPr lang="ru-RU" dirty="0" err="1"/>
              <a:t>startup-config</a:t>
            </a:r>
            <a:r>
              <a:rPr lang="ru-RU" dirty="0"/>
              <a:t>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Если возможно, рассмотрите пример записи </a:t>
            </a:r>
            <a:r>
              <a:rPr lang="ru-RU" dirty="0" err="1"/>
              <a:t>running-config</a:t>
            </a:r>
            <a:r>
              <a:rPr lang="ru-RU" dirty="0"/>
              <a:t> или </a:t>
            </a:r>
            <a:r>
              <a:rPr lang="ru-RU" dirty="0" err="1"/>
              <a:t>startup-config</a:t>
            </a:r>
            <a:r>
              <a:rPr lang="ru-RU" dirty="0"/>
              <a:t> в текстовый файл. 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23488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2</a:t>
            </a:r>
            <a:r>
              <a:rPr lang="ru-RU" dirty="0"/>
              <a:t>: Рекомендации (продолжение)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959173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2.6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Назовите некоторые конечные устройства, которые настроены с IP-адресами. Зачем им нужен IP-адрес?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Если доступно, покажите различные сетевые носители, такие как кабели </a:t>
            </a:r>
            <a:r>
              <a:rPr lang="ru-RU" dirty="0" err="1"/>
              <a:t>Ethernet</a:t>
            </a:r>
            <a:r>
              <a:rPr lang="ru-RU" dirty="0"/>
              <a:t> или оптоволоконные кабели, и как они подключаются к порту коммутатора.</a:t>
            </a: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2.7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Вы когда-нибудь настраивали на своем компьютере IP-адрес?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Почему вам нужно использовать команду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shutdown</a:t>
            </a:r>
            <a:r>
              <a:rPr lang="ru-RU" dirty="0"/>
              <a:t> на интерфейсе?</a:t>
            </a: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2.8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2" algn="thaiDist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Почему важно тестировать сквозное соединение?</a:t>
            </a: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2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03441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Введение в сетевые технологии v7.0 (ITN)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72708" cy="1080143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Модуль 2: Базовая конфигурация коммутатора и оконечного устройства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ru-RU"/>
              <a:t>Задачи модуля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0" y="685776"/>
            <a:ext cx="9006840" cy="892172"/>
          </a:xfrm>
        </p:spPr>
        <p:txBody>
          <a:bodyPr/>
          <a:lstStyle/>
          <a:p>
            <a:pPr marL="188912" lvl="1" indent="0" rtl="0">
              <a:buNone/>
            </a:pPr>
            <a:r>
              <a:rPr lang="ru-RU" b="1" dirty="0"/>
              <a:t>Заголовок модуля</a:t>
            </a:r>
            <a:r>
              <a:rPr lang="ru-RU" dirty="0"/>
              <a:t>: Базовая конфигурация коммутатора и оконечного устройства</a:t>
            </a:r>
          </a:p>
          <a:p>
            <a:pPr marL="188912" lvl="1" indent="0" rtl="0">
              <a:buNone/>
            </a:pPr>
            <a:r>
              <a:rPr lang="ru-RU" b="1" dirty="0"/>
              <a:t>Цели модуля</a:t>
            </a:r>
            <a:r>
              <a:rPr lang="ru-RU" dirty="0"/>
              <a:t>: Выполнить первоначальную настройку, в том числе паролей, IP-адресации и параметров шлюза по умолчанию, сетевого коммутатора и оконечных устройств..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  <a:p>
            <a:pPr marL="327818" lvl="2" indent="0">
              <a:buNone/>
            </a:pPr>
            <a:endParaRPr lang="en-US" sz="115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C07AB0-6822-FB4C-9445-25B1C20C9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7912"/>
              </p:ext>
            </p:extLst>
          </p:nvPr>
        </p:nvGraphicFramePr>
        <p:xfrm>
          <a:off x="478777" y="1658867"/>
          <a:ext cx="7855078" cy="3226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9774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865304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469338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Заголовок темы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50">
                          <a:effectLst/>
                        </a:rPr>
                        <a:t>Цель темы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Доступ к Cisco IOS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Объяснить, как получить доступ к устройству под управлением Cisco IOS для настройки.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Навигация по IOS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Объяснить, как настраивать сетевые устройства в Cisco IOS.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16917477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 dirty="0">
                          <a:effectLst/>
                        </a:rPr>
                        <a:t>Структура команд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Описать структуры команд в программном обеспечении Cisco IOS.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3668542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Базовая настройка устройств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Выполнить настройку устройств под управлением Cisco IOS с помощью интерфейса командной строки.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Сохранение конфигураций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Сохранить текущую конфигурацию с помощью команд IOS.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  <a:tr h="33355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Порты и адреса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Объяснить принципы обмена данными между устройствами в сетевых средах.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18444524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Настройка IP-адресации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Выполнить настройку IP-адреса хост-устройства.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46877670"/>
                  </a:ext>
                </a:extLst>
              </a:tr>
              <a:tr h="201235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Проверка подключения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 dirty="0">
                          <a:effectLst/>
                        </a:rPr>
                        <a:t>Выполнить проверку подключения между двумя оконечными устройствами.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860508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83400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2.1. Доступ к Cisco IOS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solidFill>
                  <a:srgbClr val="367187"/>
                </a:solidFill>
              </a:rPr>
              <a:t>Доступ к </a:t>
            </a:r>
            <a:r>
              <a:rPr lang="ru-RU" sz="1600" dirty="0" err="1">
                <a:solidFill>
                  <a:srgbClr val="367187"/>
                </a:solidFill>
              </a:rPr>
              <a:t>Cisco</a:t>
            </a:r>
            <a:r>
              <a:rPr lang="ru-RU" sz="1600" dirty="0">
                <a:solidFill>
                  <a:srgbClr val="367187"/>
                </a:solidFill>
              </a:rPr>
              <a:t> IOS</a:t>
            </a:r>
            <a:br>
              <a:rPr lang="en-US" altLang="en-US" dirty="0"/>
            </a:br>
            <a:r>
              <a:rPr lang="ru-RU" dirty="0"/>
              <a:t>Операционная система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888396"/>
            <a:ext cx="4525039" cy="2967985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sz="1600" b="1" dirty="0"/>
              <a:t>Оболочка</a:t>
            </a:r>
            <a:r>
              <a:rPr lang="ru-RU" sz="1600" dirty="0"/>
              <a:t> — пользовательский интерфейс, позволяющий пользователям запрашивать определенные задачи с компьютера. Запросы могут быть сделаны либо через интерфейс CLI, либо через интерфейс GUI.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1600" b="1" dirty="0"/>
              <a:t>Ядро</a:t>
            </a:r>
            <a:r>
              <a:rPr lang="ru-RU" sz="1600" dirty="0"/>
              <a:t>— часть операционной системы, обеспечивающая взаимодействие аппаратных средств и программного обеспечения компьютера, распределение системных ресурсов и т.д.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1600" b="1" dirty="0"/>
              <a:t>Оборудование</a:t>
            </a:r>
            <a:r>
              <a:rPr lang="ru-RU" sz="1600" dirty="0"/>
              <a:t>— электронные и иные «физические» компоненты компьютера.</a:t>
            </a:r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C089F-8565-9F41-B04D-AD843C4D4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62" y="1397754"/>
            <a:ext cx="4673438" cy="2722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22330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Доступ к </a:t>
            </a:r>
            <a:r>
              <a:rPr lang="ru-RU" sz="1600" dirty="0" err="1"/>
              <a:t>Cisco</a:t>
            </a:r>
            <a:r>
              <a:rPr lang="ru-RU" sz="1600" dirty="0"/>
              <a:t> IOS</a:t>
            </a:r>
            <a:br>
              <a:rPr lang="en-US" altLang="en-US" dirty="0"/>
            </a:br>
            <a:r>
              <a:rPr lang="ru-RU" dirty="0"/>
              <a:t>GUI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357" y="798944"/>
            <a:ext cx="4159606" cy="3735939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Интерфейс GUI, позволяет пользователю взаимодействовать с системой при помощи графических значков, меню и окон.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Пример GUI, более удобен для пользователя и не требует обширных знаний базовой структуры команд для управления системой.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Примеры: </a:t>
            </a:r>
            <a:r>
              <a:rPr lang="ru-RU" dirty="0" err="1"/>
              <a:t>Windows</a:t>
            </a:r>
            <a:r>
              <a:rPr lang="ru-RU" dirty="0"/>
              <a:t>, </a:t>
            </a:r>
            <a:r>
              <a:rPr lang="ru-RU" dirty="0" err="1"/>
              <a:t>macOS</a:t>
            </a:r>
            <a:r>
              <a:rPr lang="ru-RU" dirty="0"/>
              <a:t>, </a:t>
            </a:r>
            <a:r>
              <a:rPr lang="ru-RU" dirty="0" err="1"/>
              <a:t>Linux</a:t>
            </a:r>
            <a:r>
              <a:rPr lang="ru-RU" dirty="0"/>
              <a:t> KDE,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iOS</a:t>
            </a:r>
            <a:r>
              <a:rPr lang="ru-RU" dirty="0"/>
              <a:t> и </a:t>
            </a:r>
            <a:r>
              <a:rPr lang="ru-RU" dirty="0" err="1"/>
              <a:t>Android</a:t>
            </a:r>
            <a:r>
              <a:rPr lang="ru-RU" dirty="0"/>
              <a:t>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Кроме того, в GUI часто случаются ошибки, аварийные сбои или интерфейс просто работает неправильно. Поэтому для обращения к сетевым устройствам обычно используется CLI.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DEAEA9-9EB4-0945-AFC7-F32A24E8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1" y="1179476"/>
            <a:ext cx="4640912" cy="27845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46644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solidFill>
                  <a:srgbClr val="367187"/>
                </a:solidFill>
              </a:rPr>
              <a:t>Доступ к </a:t>
            </a:r>
            <a:r>
              <a:rPr lang="ru-RU" sz="1600" dirty="0" err="1">
                <a:solidFill>
                  <a:srgbClr val="367187"/>
                </a:solidFill>
              </a:rPr>
              <a:t>Cisco</a:t>
            </a:r>
            <a:r>
              <a:rPr lang="ru-RU" sz="1600" dirty="0">
                <a:solidFill>
                  <a:srgbClr val="367187"/>
                </a:solidFill>
              </a:rPr>
              <a:t> IOS</a:t>
            </a:r>
            <a:br>
              <a:rPr lang="en-US" altLang="en-US" dirty="0"/>
            </a:br>
            <a:r>
              <a:rPr lang="ru-RU" dirty="0"/>
              <a:t>Назначение ОС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3749" y="925513"/>
            <a:ext cx="4497764" cy="1612619"/>
          </a:xfrm>
        </p:spPr>
        <p:txBody>
          <a:bodyPr/>
          <a:lstStyle/>
          <a:p>
            <a:pPr marL="0" indent="0" rtl="0">
              <a:spcAft>
                <a:spcPts val="100"/>
              </a:spcAft>
              <a:buNone/>
            </a:pPr>
            <a:r>
              <a:rPr lang="ru-RU" dirty="0"/>
              <a:t>При помощи GUI пользователь операционной системы ПК может выполнять следующие задачи.</a:t>
            </a:r>
          </a:p>
          <a:p>
            <a:pPr lvl="1" rtl="0">
              <a:spcAft>
                <a:spcPts val="100"/>
              </a:spcAft>
            </a:pPr>
            <a:r>
              <a:rPr lang="ru-RU" sz="1600" dirty="0"/>
              <a:t>Выбирать различные объекты и запускать программы, используя мышь.</a:t>
            </a:r>
          </a:p>
          <a:p>
            <a:pPr lvl="1" rtl="0">
              <a:spcAft>
                <a:spcPts val="100"/>
              </a:spcAft>
            </a:pPr>
            <a:r>
              <a:rPr lang="ru-RU" sz="1600" dirty="0"/>
              <a:t>Вводить текст и текстовые команды.</a:t>
            </a:r>
          </a:p>
          <a:p>
            <a:pPr lvl="1" rtl="0">
              <a:spcAft>
                <a:spcPts val="100"/>
              </a:spcAft>
            </a:pPr>
            <a:r>
              <a:rPr lang="ru-RU" sz="1600" dirty="0"/>
              <a:t>Просматривать выходные данные на экране монитора.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D1440-8B72-004C-856F-8B0CCDB57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810" y="3949292"/>
            <a:ext cx="4572000" cy="47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A273-C28D-844C-96D6-C04B52B686ED}"/>
              </a:ext>
            </a:extLst>
          </p:cNvPr>
          <p:cNvSpPr txBox="1"/>
          <p:nvPr/>
        </p:nvSpPr>
        <p:spPr>
          <a:xfrm>
            <a:off x="4651513" y="925513"/>
            <a:ext cx="4204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500" dirty="0">
                <a:solidFill>
                  <a:srgbClr val="000000"/>
                </a:solidFill>
              </a:rPr>
              <a:t>Сетевая операционная система на основе интерфейса командной строки позволяет сетевому специалисту выполнять следующие действия:</a:t>
            </a:r>
          </a:p>
          <a:p>
            <a:pPr marL="742950" lvl="1" indent="-285750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</a:rPr>
              <a:t>Запускать сетевые программы на базе CLI, используя клавиатуру.</a:t>
            </a:r>
          </a:p>
          <a:p>
            <a:pPr marL="742950" lvl="1" indent="-285750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</a:rPr>
              <a:t>Вводить текст и текстовые команды с клавиатуры.</a:t>
            </a:r>
          </a:p>
          <a:p>
            <a:pPr marL="742950" lvl="1" indent="-285750" rtl="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</a:rPr>
              <a:t>Просматривать выходные данные на экране монитора.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56AB7-B6FD-7C4A-AE93-5B970B9CD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1" y="3179903"/>
            <a:ext cx="3035165" cy="18210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7806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Доступ к </a:t>
            </a:r>
            <a:r>
              <a:rPr lang="ru-RU" sz="1600" dirty="0" err="1"/>
              <a:t>Cisco</a:t>
            </a:r>
            <a:r>
              <a:rPr lang="ru-RU" sz="1600" dirty="0"/>
              <a:t> IOS </a:t>
            </a:r>
            <a:br>
              <a:rPr lang="ru-RU" sz="1600" dirty="0"/>
            </a:br>
            <a:r>
              <a:rPr lang="ru-RU" dirty="0"/>
              <a:t>Способы доступа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80920" y="823049"/>
            <a:ext cx="4134193" cy="3848341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b="1" dirty="0"/>
              <a:t>Консоль</a:t>
            </a:r>
            <a:r>
              <a:rPr lang="ru-RU" dirty="0"/>
              <a:t> — физический порт управления, используемый для доступа к устройству для обслуживания, например для выполнения начальных конфигураций.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b="1" dirty="0" err="1"/>
              <a:t>Secure</a:t>
            </a:r>
            <a:r>
              <a:rPr lang="ru-RU" b="1" dirty="0"/>
              <a:t> </a:t>
            </a:r>
            <a:r>
              <a:rPr lang="ru-RU" b="1" dirty="0" err="1"/>
              <a:t>Shell</a:t>
            </a:r>
            <a:r>
              <a:rPr lang="ru-RU" b="1" dirty="0"/>
              <a:t> </a:t>
            </a:r>
            <a:r>
              <a:rPr lang="ru-RU" dirty="0"/>
              <a:t>(SSH) — метод, позволяющий удаленно установить защищенное подключение CLI через виртуальный интерфейс по сети. (</a:t>
            </a:r>
            <a:r>
              <a:rPr lang="ru-RU" sz="1400" dirty="0"/>
              <a:t>Примечание. Это рекомендуемый метод удаленного подключения к устройству.)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b="1" dirty="0" err="1"/>
              <a:t>Telnet</a:t>
            </a:r>
            <a:r>
              <a:rPr lang="ru-RU" dirty="0"/>
              <a:t> — устанавливает небезопасное удаленное подключение CLI к устройству по сети. </a:t>
            </a:r>
            <a:r>
              <a:rPr lang="ru-RU" b="1" dirty="0"/>
              <a:t> </a:t>
            </a:r>
            <a:r>
              <a:rPr lang="ru-RU" sz="1400" dirty="0"/>
              <a:t>Данные для аутентификации пользователя, пароли и команды передаются по сети в виде простого текста.</a:t>
            </a:r>
            <a:r>
              <a:rPr lang="ru-RU" b="1" dirty="0"/>
              <a:t> </a:t>
            </a:r>
          </a:p>
          <a:p>
            <a:endParaRPr lang="en-US" dirty="0"/>
          </a:p>
        </p:txBody>
      </p:sp>
      <p:pic>
        <p:nvPicPr>
          <p:cNvPr id="1030" name="Picture 6" descr="Computer, Utp, Network, Cisco, Color, Jack, Electronics">
            <a:extLst>
              <a:ext uri="{FF2B5EF4-FFF2-40B4-BE49-F238E27FC236}">
                <a16:creationId xmlns:a16="http://schemas.microsoft.com/office/drawing/2014/main" id="{4C65664B-D975-564C-9CD3-D54002E34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719" y="420168"/>
            <a:ext cx="2255201" cy="16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278A32F5-A519-9740-94B3-F014EAE86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4" y="2455883"/>
            <a:ext cx="4805378" cy="20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24207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r>
              <a:rPr lang="ru-RU" dirty="0"/>
              <a:t>Материалы для инструкторов. Модуль 2. Руководство по планированию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808180"/>
            <a:ext cx="8832388" cy="319393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Эта презентация </a:t>
            </a:r>
            <a:r>
              <a:rPr lang="en-US" dirty="0"/>
              <a:t>PowerPoint </a:t>
            </a:r>
            <a:r>
              <a:rPr lang="ru-RU" dirty="0"/>
              <a:t>состоит двух частей: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Руководство по планированию для инструкторов</a:t>
            </a:r>
          </a:p>
          <a:p>
            <a:pPr lvl="1"/>
            <a:r>
              <a:rPr lang="ru-RU" dirty="0"/>
              <a:t>Ознакомительная информация по модулю </a:t>
            </a:r>
          </a:p>
          <a:p>
            <a:pPr lvl="1"/>
            <a:r>
              <a:rPr lang="ru-RU" dirty="0"/>
              <a:t>Методические пособия</a:t>
            </a:r>
          </a:p>
          <a:p>
            <a:r>
              <a:rPr lang="ru-RU" dirty="0"/>
              <a:t>Презентация перед классом для инструктора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Дополнительные слайды, которые можно использовать в классе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Начало на слайде № 13</a:t>
            </a:r>
            <a:br>
              <a:rPr lang="ru-RU" dirty="0"/>
            </a:br>
            <a:endParaRPr lang="ru-RU" dirty="0"/>
          </a:p>
          <a:p>
            <a:pPr marL="142875" lvl="1" indent="0">
              <a:buNone/>
            </a:pPr>
            <a:r>
              <a:rPr lang="ru-RU" sz="1600" b="1" dirty="0"/>
              <a:t>Примечание</a:t>
            </a:r>
            <a:r>
              <a:rPr lang="ru-RU" sz="1600" dirty="0"/>
              <a:t>: Перед предоставлением общего доступа удалите руководство по планированию из данной презентации.</a:t>
            </a:r>
          </a:p>
          <a:p>
            <a:pPr marL="142875" lvl="1" indent="0">
              <a:buNone/>
            </a:pPr>
            <a:r>
              <a:rPr lang="ru-RU" sz="1600" dirty="0">
                <a:solidFill>
                  <a:schemeClr val="accent4"/>
                </a:solidFill>
              </a:rPr>
              <a:t>Для получения дополнительной помощи и ресурсов перейдите на домашнюю страницу инструктора и ресурсы курса для этого курса. Вы также можете посетить сайт профессионального развития на netacad.com, официальную страницу </a:t>
            </a:r>
            <a:r>
              <a:rPr lang="ru-RU" sz="1600" dirty="0" err="1">
                <a:solidFill>
                  <a:schemeClr val="accent4"/>
                </a:solidFill>
              </a:rPr>
              <a:t>Cisco</a:t>
            </a:r>
            <a:r>
              <a:rPr lang="ru-RU" sz="1600" dirty="0">
                <a:solidFill>
                  <a:schemeClr val="accent4"/>
                </a:solidFill>
              </a:rPr>
              <a:t> </a:t>
            </a:r>
            <a:r>
              <a:rPr lang="ru-RU" sz="1600" dirty="0" err="1">
                <a:solidFill>
                  <a:schemeClr val="accent4"/>
                </a:solidFill>
              </a:rPr>
              <a:t>Networking</a:t>
            </a:r>
            <a:r>
              <a:rPr lang="ru-RU" sz="1600" dirty="0">
                <a:solidFill>
                  <a:schemeClr val="accent4"/>
                </a:solidFill>
              </a:rPr>
              <a:t> </a:t>
            </a:r>
            <a:r>
              <a:rPr lang="ru-RU" sz="1600" dirty="0" err="1">
                <a:solidFill>
                  <a:schemeClr val="accent4"/>
                </a:solidFill>
              </a:rPr>
              <a:t>Academy</a:t>
            </a:r>
            <a:r>
              <a:rPr lang="ru-RU" sz="1600" dirty="0">
                <a:solidFill>
                  <a:schemeClr val="accent4"/>
                </a:solidFill>
              </a:rPr>
              <a:t> в </a:t>
            </a:r>
            <a:r>
              <a:rPr lang="ru-RU" sz="1600" dirty="0" err="1">
                <a:solidFill>
                  <a:schemeClr val="accent4"/>
                </a:solidFill>
              </a:rPr>
              <a:t>Facebook</a:t>
            </a:r>
            <a:r>
              <a:rPr lang="ru-RU" sz="1600" dirty="0">
                <a:solidFill>
                  <a:schemeClr val="accent4"/>
                </a:solidFill>
              </a:rPr>
              <a:t> или группу FB только для инструкторов</a:t>
            </a:r>
            <a:r>
              <a:rPr lang="ru-RU" sz="1600" b="1" dirty="0">
                <a:solidFill>
                  <a:schemeClr val="accent4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Доступ </a:t>
            </a:r>
            <a:r>
              <a:rPr lang="ru-RU" sz="1600" dirty="0" err="1"/>
              <a:t>Cisco</a:t>
            </a:r>
            <a:r>
              <a:rPr lang="ru-RU" sz="1600" dirty="0"/>
              <a:t> IOS </a:t>
            </a:r>
            <a:br>
              <a:rPr lang="ru-RU" dirty="0"/>
            </a:br>
            <a:r>
              <a:rPr lang="ru-RU" dirty="0"/>
              <a:t>Программа эмуляции терминала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>
          <a:xfrm>
            <a:off x="145357" y="823049"/>
            <a:ext cx="8710408" cy="1125021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sz="1600"/>
              <a:t>Программы эмуляции терминалов используются для подключения к сетевому устройству с помощью консольного порта или соединения SSH/Telnet.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1600"/>
              <a:t>Есть несколько программ эмуляции терминала на выбор, таких как PuTTY, Tera Term и SecureCRT. </a:t>
            </a:r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F0AF5D8-D9EB-024A-817B-C5DEB024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12" y="2255384"/>
            <a:ext cx="2353048" cy="23183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4A3A789-DD45-614B-B429-DF1B86DEE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82" y="2255384"/>
            <a:ext cx="4091609" cy="2297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1620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31464" cy="929640"/>
          </a:xfrm>
        </p:spPr>
        <p:txBody>
          <a:bodyPr/>
          <a:lstStyle/>
          <a:p>
            <a:pPr rtl="0"/>
            <a:r>
              <a:rPr lang="ru-RU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2.2 Навигация по IOS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98543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Навигация в IOS </a:t>
            </a:r>
            <a:br>
              <a:rPr lang="ru-RU" dirty="0"/>
            </a:br>
            <a:r>
              <a:rPr lang="ru-RU" dirty="0"/>
              <a:t>Основные режимы команд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2435" y="798944"/>
            <a:ext cx="3483123" cy="1574604"/>
          </a:xfrm>
        </p:spPr>
        <p:txBody>
          <a:bodyPr/>
          <a:lstStyle/>
          <a:p>
            <a:pPr marL="0" indent="0" rtl="0">
              <a:buNone/>
            </a:pPr>
            <a:r>
              <a:rPr lang="ru-RU" b="1" dirty="0"/>
              <a:t>Пользовательский режим EXEC </a:t>
            </a:r>
          </a:p>
          <a:p>
            <a:pPr lvl="1" rtl="0"/>
            <a:r>
              <a:rPr lang="ru-RU" dirty="0"/>
              <a:t>Обеспечивает доступ к ограниченному количеству базовых команд мониторинга</a:t>
            </a:r>
          </a:p>
          <a:p>
            <a:pPr lvl="1" rtl="0"/>
            <a:r>
              <a:rPr lang="ru-RU" dirty="0"/>
              <a:t>Пользовательский режим EXEC можно определить по строке CLI, оканчивающейся символом  &gt; 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2D0F156-D90C-5047-9BB3-63A540FE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34" y="2816028"/>
            <a:ext cx="3677332" cy="133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ru-RU" b="1" dirty="0"/>
              <a:t>Привилегированный режим EXEC. </a:t>
            </a:r>
          </a:p>
          <a:p>
            <a:pPr lvl="1" rtl="0"/>
            <a:r>
              <a:rPr lang="ru-RU" dirty="0"/>
              <a:t>В этом режиме предоставляется доступ ко всем командам и функциям.</a:t>
            </a:r>
          </a:p>
          <a:p>
            <a:pPr lvl="1" rtl="0"/>
            <a:r>
              <a:rPr lang="ru-RU" dirty="0"/>
              <a:t>Пользовательский режим EXEC можно определить по строке CLI, оканчивающейся символом #.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52C8CA-3845-FE4F-BF60-6D89C2D6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694" y="988595"/>
            <a:ext cx="2121408" cy="6945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62851-51F3-B34C-8669-3E72C60F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948" y="1448758"/>
            <a:ext cx="2120900" cy="69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A0C0C3-E181-E84E-9208-4792B7E7C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994" y="2898392"/>
            <a:ext cx="2133600" cy="698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A24282-3258-8243-BECA-D5510225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994" y="3362546"/>
            <a:ext cx="2133600" cy="64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727055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/>
              <a:t>Навигация по IOS</a:t>
            </a:r>
            <a:br>
              <a:rPr lang="en-US" altLang="en-US" dirty="0"/>
            </a:br>
            <a:r>
              <a:rPr lang="ru-RU"/>
              <a:t>Режимы конфигурации и вложенные режимы конфигурации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EA599-9EF6-BE44-900E-A2949CF66B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3221" y="1115247"/>
            <a:ext cx="5000877" cy="3433526"/>
          </a:xfrm>
        </p:spPr>
        <p:txBody>
          <a:bodyPr/>
          <a:lstStyle/>
          <a:p>
            <a:pPr marL="0" indent="0" rtl="0">
              <a:spcAft>
                <a:spcPts val="100"/>
              </a:spcAft>
              <a:buNone/>
            </a:pPr>
            <a:r>
              <a:rPr lang="ru-RU" sz="1600" b="1" dirty="0"/>
              <a:t>Режим глобальной конфигурации</a:t>
            </a:r>
          </a:p>
          <a:p>
            <a:pPr lvl="1" rtl="0">
              <a:spcAft>
                <a:spcPts val="100"/>
              </a:spcAft>
            </a:pPr>
            <a:r>
              <a:rPr lang="ru-RU" sz="1600" dirty="0"/>
              <a:t>Используется для доступа к параметрам конфигурации на устройстве </a:t>
            </a:r>
          </a:p>
          <a:p>
            <a:pPr marL="142875" lvl="1" indent="0">
              <a:spcAft>
                <a:spcPts val="100"/>
              </a:spcAft>
              <a:buNone/>
            </a:pPr>
            <a:endParaRPr lang="en-US" sz="1600" dirty="0"/>
          </a:p>
          <a:p>
            <a:pPr marL="0" indent="0" rtl="0">
              <a:spcAft>
                <a:spcPts val="100"/>
              </a:spcAft>
              <a:buNone/>
            </a:pPr>
            <a:r>
              <a:rPr lang="ru-RU" sz="1600" b="1" dirty="0"/>
              <a:t>Режим конфигурации линии </a:t>
            </a:r>
          </a:p>
          <a:p>
            <a:pPr lvl="1" rtl="0"/>
            <a:r>
              <a:rPr lang="ru-RU" sz="1600" dirty="0"/>
              <a:t>Предназначен для настройки доступа через одну из физических или виртуальных линий (консоль, SSH, </a:t>
            </a:r>
            <a:r>
              <a:rPr lang="ru-RU" sz="1600" dirty="0" err="1"/>
              <a:t>Telnet</a:t>
            </a:r>
            <a:r>
              <a:rPr lang="ru-RU" sz="1600" dirty="0"/>
              <a:t> или AUX).</a:t>
            </a:r>
          </a:p>
          <a:p>
            <a:pPr marL="142875" lvl="1" indent="0">
              <a:spcAft>
                <a:spcPts val="100"/>
              </a:spcAft>
              <a:buNone/>
            </a:pPr>
            <a:endParaRPr lang="en-US" sz="1600" dirty="0"/>
          </a:p>
          <a:p>
            <a:pPr marL="0" indent="0" rtl="0">
              <a:spcAft>
                <a:spcPts val="100"/>
              </a:spcAft>
              <a:buNone/>
            </a:pPr>
            <a:r>
              <a:rPr lang="ru-RU" sz="1600" b="1" dirty="0"/>
              <a:t>Режим настройки интерфейса:</a:t>
            </a:r>
            <a:r>
              <a:rPr lang="ru-RU" sz="1600" dirty="0"/>
              <a:t> </a:t>
            </a:r>
          </a:p>
          <a:p>
            <a:pPr lvl="1" rtl="0"/>
            <a:r>
              <a:rPr lang="ru-RU" sz="1600" dirty="0"/>
              <a:t>Используется для настройки порта коммутатора или интерфейса маршрутизатора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66FC2-4F98-F245-A162-5BB7C588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982" y="1422306"/>
            <a:ext cx="28575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4C97E-6654-054B-91B6-B1B5807F4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982" y="2598189"/>
            <a:ext cx="28575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EA0E3-6FD1-244C-9DE6-99BF741C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982" y="3774073"/>
            <a:ext cx="2857500" cy="77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442252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8872"/>
            <a:ext cx="9144000" cy="746976"/>
          </a:xfrm>
        </p:spPr>
        <p:txBody>
          <a:bodyPr/>
          <a:lstStyle/>
          <a:p>
            <a:pPr rtl="0"/>
            <a:r>
              <a:rPr lang="ru-RU" sz="1600" dirty="0"/>
              <a:t>Навигация по IOS</a:t>
            </a:r>
            <a:br>
              <a:rPr lang="en-US" altLang="en-US" sz="1600" dirty="0"/>
            </a:br>
            <a:r>
              <a:rPr lang="ru-RU" dirty="0"/>
              <a:t> Видео. Основные командные режимы интерфейса командной строки IOS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D26DA6-0FF9-5641-9731-B0A4BDCFDD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Это видео будет охватывать следующее: </a:t>
            </a:r>
          </a:p>
          <a:p>
            <a:pPr lvl="1" rtl="0"/>
            <a:r>
              <a:rPr lang="ru-RU" sz="1500" dirty="0"/>
              <a:t>Пользовательский режим EXEC</a:t>
            </a:r>
          </a:p>
          <a:p>
            <a:pPr lvl="1" rtl="0"/>
            <a:r>
              <a:rPr lang="ru-RU" sz="1500" dirty="0"/>
              <a:t>Привилегированный режим EXEC.</a:t>
            </a:r>
          </a:p>
          <a:p>
            <a:pPr lvl="1" rtl="0"/>
            <a:r>
              <a:rPr lang="ru-RU" sz="1500" dirty="0"/>
              <a:t>Режим глобальной конфигурации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427509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/>
              <a:t>Навигация в </a:t>
            </a:r>
            <a:br>
              <a:rPr lang="en-US" altLang="en-US" sz="1600" dirty="0"/>
            </a:br>
            <a:r>
              <a:rPr lang="ru-RU"/>
              <a:t>IOS Переключение между режимами IOS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" y="896222"/>
            <a:ext cx="4913661" cy="3675778"/>
          </a:xfrm>
        </p:spPr>
        <p:txBody>
          <a:bodyPr/>
          <a:lstStyle/>
          <a:p>
            <a:pPr marL="0" indent="0" rtl="0">
              <a:buNone/>
            </a:pPr>
            <a:r>
              <a:rPr lang="ru-RU" b="1" dirty="0"/>
              <a:t>Привилегированный режим EXEC.</a:t>
            </a:r>
          </a:p>
          <a:p>
            <a:pPr lvl="1" rtl="0">
              <a:spcAft>
                <a:spcPts val="400"/>
              </a:spcAft>
            </a:pPr>
            <a:r>
              <a:rPr lang="ru-RU" dirty="0"/>
              <a:t>Чтобы перейти из пользовательского режима EXEC в привилегированный, введите команду </a:t>
            </a:r>
            <a:r>
              <a:rPr lang="ru-RU" b="1" dirty="0" err="1"/>
              <a:t>enable</a:t>
            </a:r>
            <a:r>
              <a:rPr lang="ru-RU" dirty="0"/>
              <a:t>.</a:t>
            </a:r>
          </a:p>
          <a:p>
            <a:pPr marL="0" indent="0" rtl="0">
              <a:buNone/>
            </a:pPr>
            <a:r>
              <a:rPr lang="ru-RU" b="1" dirty="0"/>
              <a:t>Режим глобальной конфигурации </a:t>
            </a:r>
          </a:p>
          <a:p>
            <a:pPr lvl="1" rtl="0"/>
            <a:r>
              <a:rPr lang="ru-RU" dirty="0"/>
              <a:t>Для входа в режим глобальной конфигурации и выхода из него используйте команду привилегированного режима EXEC </a:t>
            </a:r>
            <a:r>
              <a:rPr lang="ru-RU" b="1" dirty="0" err="1"/>
              <a:t>configure</a:t>
            </a:r>
            <a:r>
              <a:rPr lang="ru-RU" b="1" dirty="0"/>
              <a:t> </a:t>
            </a:r>
            <a:r>
              <a:rPr lang="ru-RU" b="1" dirty="0" err="1"/>
              <a:t>terminal</a:t>
            </a:r>
            <a:r>
              <a:rPr lang="ru-RU" dirty="0"/>
              <a:t>. Вернитесь в привилегированный режим EXEC с помощью команды </a:t>
            </a:r>
            <a:r>
              <a:rPr lang="ru-RU" b="1" dirty="0" err="1"/>
              <a:t>exit</a:t>
            </a:r>
            <a:r>
              <a:rPr lang="ru-RU" dirty="0"/>
              <a:t>. </a:t>
            </a:r>
          </a:p>
          <a:p>
            <a:pPr marL="0" indent="0" rtl="0">
              <a:buNone/>
            </a:pPr>
            <a:r>
              <a:rPr lang="ru-RU" b="1" dirty="0"/>
              <a:t>Режим конфигурации линии </a:t>
            </a:r>
          </a:p>
          <a:p>
            <a:pPr lvl="1" rtl="0"/>
            <a:r>
              <a:rPr lang="ru-RU" dirty="0"/>
              <a:t>Чтобы перейти в режим конфигурации линии и выйти из него, используйте команду </a:t>
            </a:r>
            <a:r>
              <a:rPr lang="ru-RU" b="1" dirty="0" err="1"/>
              <a:t>line</a:t>
            </a:r>
            <a:r>
              <a:rPr lang="ru-RU" dirty="0"/>
              <a:t>, за которой следует тип строки управления. Для выхода из режима и возврата в режим глобальной конфигурации используйте команду </a:t>
            </a:r>
            <a:r>
              <a:rPr lang="ru-RU" b="1" dirty="0" err="1"/>
              <a:t>exit</a:t>
            </a:r>
            <a:r>
              <a:rPr lang="ru-RU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3A149-BACA-2349-9D11-C0BE82F3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61" y="1019733"/>
            <a:ext cx="29083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9FD8A-05C8-D44A-8F30-79A483F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736" y="2120447"/>
            <a:ext cx="2991751" cy="557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DB018-9109-864C-B0B8-85608C19A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662" y="3528446"/>
            <a:ext cx="30099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83012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/>
              <a:t>Навигация в  IOS </a:t>
            </a:r>
            <a:br>
              <a:rPr lang="en-US" altLang="en-US" sz="1600" dirty="0"/>
            </a:br>
            <a:r>
              <a:rPr lang="ru-RU"/>
              <a:t>Переключение между режимами IOS (продолжение)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337" y="896222"/>
            <a:ext cx="4244686" cy="2928646"/>
          </a:xfrm>
        </p:spPr>
        <p:txBody>
          <a:bodyPr/>
          <a:lstStyle/>
          <a:p>
            <a:pPr marL="0" indent="0" rtl="0">
              <a:buNone/>
            </a:pPr>
            <a:r>
              <a:rPr lang="ru-RU" b="1"/>
              <a:t>Режимы доп конфигурации, </a:t>
            </a:r>
          </a:p>
          <a:p>
            <a:pPr lvl="1" rtl="0"/>
            <a:r>
              <a:rPr lang="ru-RU"/>
              <a:t>Для выхода из режима подконфигурации и возврата в режим глобальной конфигурации используйте команду </a:t>
            </a:r>
            <a:r>
              <a:rPr lang="ru-RU" b="1"/>
              <a:t>exit</a:t>
            </a:r>
            <a:r>
              <a:rPr lang="ru-RU" b="1" i="1"/>
              <a:t> </a:t>
            </a:r>
            <a:r>
              <a:rPr lang="ru-RU"/>
              <a:t>. Для возврата в привилегированный режим EXEC используйте команду </a:t>
            </a:r>
            <a:r>
              <a:rPr lang="ru-RU" b="1"/>
              <a:t>end</a:t>
            </a:r>
            <a:r>
              <a:rPr lang="ru-RU"/>
              <a:t> или комбинацию </a:t>
            </a:r>
            <a:r>
              <a:rPr lang="ru-RU" b="1"/>
              <a:t>клавиш Ctrl +Z</a:t>
            </a:r>
            <a:r>
              <a:rPr lang="ru-RU"/>
              <a:t> . </a:t>
            </a:r>
          </a:p>
          <a:p>
            <a:pPr marL="142875" lvl="1" indent="0">
              <a:buNone/>
            </a:pPr>
            <a:endParaRPr lang="en-US" dirty="0"/>
          </a:p>
          <a:p>
            <a:pPr lvl="1" rtl="0"/>
            <a:r>
              <a:rPr lang="ru-RU"/>
              <a:t>Чтобы перейти непосредственно из одного режима подконфигурации в другой, введите требуемую команду режима подконфигурации. Обратите внимание, что диалог командной строки после имени сетевого устройства изменился с </a:t>
            </a:r>
            <a:r>
              <a:rPr lang="ru-RU" b="1"/>
              <a:t>(config-line)#</a:t>
            </a:r>
            <a:r>
              <a:rPr lang="ru-RU"/>
              <a:t> на </a:t>
            </a:r>
            <a:r>
              <a:rPr lang="ru-RU" b="1"/>
              <a:t>(config-if)#.</a:t>
            </a:r>
            <a:r>
              <a:rPr lang="ru-RU"/>
              <a:t> </a:t>
            </a:r>
            <a:r>
              <a:rPr lang="ru-RU" b="1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61F0-3B51-F447-AF31-ED425915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78" y="1649731"/>
            <a:ext cx="37846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61373-4A92-7647-872A-CA2E86F9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978" y="2983119"/>
            <a:ext cx="3784600" cy="44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33383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/>
              <a:t>Навигация в IOS </a:t>
            </a:r>
            <a:br>
              <a:rPr lang="en-US" altLang="en-US" dirty="0"/>
            </a:br>
            <a:r>
              <a:rPr lang="ru-RU"/>
              <a:t>Переключение между режимами IOS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879D50B-6D7A-D347-8410-C647A9148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Это видео будет охватывать следующее: </a:t>
            </a:r>
          </a:p>
          <a:p>
            <a:pPr lvl="1" rtl="0"/>
            <a:r>
              <a:rPr lang="ru-RU" sz="1500"/>
              <a:t>enable</a:t>
            </a:r>
          </a:p>
          <a:p>
            <a:pPr lvl="1" rtl="0"/>
            <a:r>
              <a:rPr lang="ru-RU" sz="1500"/>
              <a:t>disable</a:t>
            </a:r>
          </a:p>
          <a:p>
            <a:pPr lvl="1" rtl="0"/>
            <a:r>
              <a:rPr lang="ru-RU" sz="1500"/>
              <a:t>configure terminal</a:t>
            </a:r>
          </a:p>
          <a:p>
            <a:pPr lvl="1" rtl="0"/>
            <a:r>
              <a:rPr lang="ru-RU" sz="1500"/>
              <a:t>exit</a:t>
            </a:r>
          </a:p>
          <a:p>
            <a:pPr lvl="1" rtl="0"/>
            <a:r>
              <a:rPr lang="ru-RU" sz="1500"/>
              <a:t>end</a:t>
            </a:r>
          </a:p>
          <a:p>
            <a:pPr lvl="1" rtl="0"/>
            <a:r>
              <a:rPr lang="ru-RU" sz="1500"/>
              <a:t>Ctrl + Z на клавиатуре</a:t>
            </a:r>
          </a:p>
          <a:p>
            <a:pPr lvl="1" rtl="0"/>
            <a:r>
              <a:rPr lang="ru-RU" sz="1500"/>
              <a:t>Другие команды для входа в режимы дополнительной конфигурации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87780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31464" cy="919480"/>
          </a:xfrm>
        </p:spPr>
        <p:txBody>
          <a:bodyPr/>
          <a:lstStyle/>
          <a:p>
            <a:pPr rtl="0"/>
            <a:r>
              <a:rPr lang="ru-RU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2.3. Структура команд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69368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/>
              <a:t>Структура команд </a:t>
            </a:r>
            <a:br>
              <a:rPr lang="en-US" dirty="0"/>
            </a:br>
            <a:r>
              <a:rPr lang="ru-RU"/>
              <a:t>Базовая структура команд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0099" y="3123949"/>
            <a:ext cx="7543801" cy="1201518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b="1"/>
              <a:t>Ключевое слово</a:t>
            </a:r>
            <a:r>
              <a:rPr lang="ru-RU"/>
              <a:t> — </a:t>
            </a:r>
            <a:r>
              <a:rPr lang="ru-RU" sz="1400"/>
              <a:t>это особый параметр, определенный в операционной системе (на рисунке —</a:t>
            </a:r>
            <a:r>
              <a:rPr lang="ru-RU" sz="1400" b="1"/>
              <a:t> ip protocols</a:t>
            </a:r>
            <a:r>
              <a:rPr lang="ru-RU" sz="1400"/>
              <a:t>).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b="1"/>
              <a:t>Аргумент</a:t>
            </a:r>
            <a:r>
              <a:rPr lang="ru-RU"/>
              <a:t> — </a:t>
            </a:r>
            <a:r>
              <a:rPr lang="ru-RU" sz="1400"/>
              <a:t>не задан заранее, это значение или переменную определяет пользователь (на рисунке — </a:t>
            </a:r>
            <a:r>
              <a:rPr lang="ru-RU" sz="1400" b="1"/>
              <a:t>192.168.10.5</a:t>
            </a:r>
            <a:r>
              <a:rPr lang="ru-RU" sz="1400"/>
              <a:t>).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C5DF7-E4C5-654F-89C0-5DF1D6C2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818033"/>
            <a:ext cx="5219700" cy="210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14541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Для облегчения обучения в этот модуль могут быть включены следующие функции в GUI: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pPr rtl="0"/>
            <a:r>
              <a:rPr lang="ru-RU" dirty="0"/>
              <a:t>В этом модуле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088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Функции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Анимация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Познакомит учащихся с новыми навыками и понятиями.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Видео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Познакомит учащихся с новыми навыками и понятиями.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«Проверьте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свое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понимание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темы»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Онлайн</a:t>
                      </a:r>
                      <a:r>
                        <a:rPr lang="ru-RU" baseline="0" dirty="0"/>
                        <a:t>-к</a:t>
                      </a:r>
                      <a:r>
                        <a:rPr lang="ru-RU" dirty="0"/>
                        <a:t>онтрольная по теме,</a:t>
                      </a:r>
                      <a:r>
                        <a:rPr lang="ru-RU" baseline="0" dirty="0"/>
                        <a:t> чтобы помочь ученикам самостоятельно оценить понимание материала.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Интерактивные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задания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Задания</a:t>
                      </a:r>
                      <a:r>
                        <a:rPr lang="ru-RU" baseline="0" dirty="0"/>
                        <a:t> р</a:t>
                      </a:r>
                      <a:r>
                        <a:rPr lang="ru-RU" dirty="0"/>
                        <a:t>азных форматов, чтобы помочь ученикам оценить понимание материала.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Проверка синтаксиса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Небольшие симуляции</a:t>
                      </a:r>
                      <a:r>
                        <a:rPr lang="ru-RU" baseline="0" dirty="0"/>
                        <a:t> </a:t>
                      </a:r>
                      <a:r>
                        <a:rPr lang="ru-RU" dirty="0"/>
                        <a:t>для отработки навыков настройки</a:t>
                      </a:r>
                      <a:r>
                        <a:rPr lang="en-US" dirty="0"/>
                        <a:t> </a:t>
                      </a:r>
                      <a:r>
                        <a:rPr lang="ru-RU" dirty="0"/>
                        <a:t>в</a:t>
                      </a:r>
                      <a:r>
                        <a:rPr lang="ru-RU" baseline="0" dirty="0"/>
                        <a:t> </a:t>
                      </a:r>
                      <a:r>
                        <a:rPr lang="ru-RU" dirty="0"/>
                        <a:t>командной строке </a:t>
                      </a:r>
                      <a:r>
                        <a:rPr lang="ru-RU" dirty="0" err="1"/>
                        <a:t>Cisco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Задания в PT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Моделирование сетей, предназначенных для изучения, приобретения, укрепления и расширения навыков.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Базовая структура команд </a:t>
            </a:r>
            <a:br>
              <a:rPr lang="en-US" dirty="0"/>
            </a:br>
            <a:r>
              <a:rPr lang="ru-RU" dirty="0">
                <a:latin typeface="Arial" charset="0"/>
              </a:rPr>
              <a:t>Проверка синтаксиса </a:t>
            </a:r>
            <a:r>
              <a:rPr lang="ru-RU" dirty="0"/>
              <a:t>команд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" y="798944"/>
            <a:ext cx="9144000" cy="1151776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Для команды могут требоваться один или несколько аргументов. Чтобы определить, какие ключевые слова и аргументы нужны для команды, обратитесь к синтаксису команд. </a:t>
            </a:r>
          </a:p>
          <a:p>
            <a:pPr lvl="1" rtl="0"/>
            <a:r>
              <a:rPr lang="ru-RU" sz="1500" dirty="0"/>
              <a:t>Вводимые команды и ключевые слова отображаются полужирным шрифтом, как показано на рисунке. </a:t>
            </a:r>
          </a:p>
          <a:p>
            <a:pPr lvl="1" rtl="0"/>
            <a:r>
              <a:rPr lang="ru-RU" sz="1500" dirty="0"/>
              <a:t>Курсивом выделены аргументы, для которых пользователь указывает значение.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EF1640-8E09-B446-B06E-259AF15A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08488"/>
              </p:ext>
            </p:extLst>
          </p:nvPr>
        </p:nvGraphicFramePr>
        <p:xfrm>
          <a:off x="287267" y="2264538"/>
          <a:ext cx="8569467" cy="265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869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7114598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424208"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Условное обозначение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427743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полужирный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>
                          <a:effectLst/>
                        </a:rPr>
                        <a:t>Вводимые команды и ключевые слова отображаются полужирным шрифтом, как показано на рисунке.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285842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i="1">
                          <a:effectLst/>
                        </a:rPr>
                        <a:t>курсив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>
                          <a:effectLst/>
                        </a:rPr>
                        <a:t>Курсивом отображаются аргументы, для которых нужно указать значения.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427743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[</a:t>
                      </a:r>
                      <a:r>
                        <a:rPr lang="ru-RU" sz="1200" b="0">
                          <a:effectLst/>
                        </a:rPr>
                        <a:t>x</a:t>
                      </a:r>
                      <a:r>
                        <a:rPr lang="ru-RU" sz="1200" b="1">
                          <a:effectLst/>
                        </a:rPr>
                        <a:t>] 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dirty="0">
                          <a:effectLst/>
                        </a:rPr>
                        <a:t>В квадратных скобках отображаются дополнительные элементы (ключевое слово или аргумент).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  <a:tr h="427743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{</a:t>
                      </a:r>
                      <a:r>
                        <a:rPr lang="ru-RU" sz="1200" b="0">
                          <a:effectLst/>
                        </a:rPr>
                        <a:t>x</a:t>
                      </a:r>
                      <a:r>
                        <a:rPr lang="ru-RU" sz="1200" b="1">
                          <a:effectLst/>
                        </a:rPr>
                        <a:t>} 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dirty="0">
                          <a:effectLst/>
                        </a:rPr>
                        <a:t>В фигурных скобках отображаются обязательные элементы (ключевое слово или аргумент).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8577270"/>
                  </a:ext>
                </a:extLst>
              </a:tr>
              <a:tr h="597426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[</a:t>
                      </a:r>
                      <a:r>
                        <a:rPr lang="ru-RU" sz="1200" b="0">
                          <a:effectLst/>
                        </a:rPr>
                        <a:t>x</a:t>
                      </a:r>
                      <a:r>
                        <a:rPr lang="ru-RU" sz="1200" b="1">
                          <a:effectLst/>
                        </a:rPr>
                        <a:t> {</a:t>
                      </a:r>
                      <a:r>
                        <a:rPr lang="ru-RU" sz="1200" b="0">
                          <a:effectLst/>
                        </a:rPr>
                        <a:t>y</a:t>
                      </a:r>
                      <a:r>
                        <a:rPr lang="ru-RU" sz="1200" b="1">
                          <a:effectLst/>
                        </a:rPr>
                        <a:t> | </a:t>
                      </a:r>
                      <a:r>
                        <a:rPr lang="ru-RU" sz="1200" b="0">
                          <a:effectLst/>
                        </a:rPr>
                        <a:t>z</a:t>
                      </a:r>
                      <a:r>
                        <a:rPr lang="ru-RU" sz="1200" b="1">
                          <a:effectLst/>
                        </a:rPr>
                        <a:t> }] 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dirty="0">
                          <a:effectLst/>
                        </a:rPr>
                        <a:t>Фигурные скобки и вертикальные линии в квадратных скобках означают, что необходимо выбрать дополнительный элемент. Пробелы используются для четкого разграничения частей команды.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2497077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8814508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/>
              <a:t>Базовая структура команд </a:t>
            </a:r>
            <a:br>
              <a:rPr lang="en-US" dirty="0"/>
            </a:br>
            <a:r>
              <a:rPr lang="ru-RU" dirty="0">
                <a:latin typeface="Arial" charset="0"/>
              </a:rPr>
              <a:t>Проверка синтаксиса </a:t>
            </a:r>
            <a:r>
              <a:rPr lang="ru-RU" dirty="0"/>
              <a:t>команд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A3AB3B0-9D4C-4845-86A8-9CDB13B2A8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811395"/>
            <a:ext cx="9524326" cy="435515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Синтаксис обеспечивает шаблон или формат, который необходимо использовать при вводе команды.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13B8143-D541-D34B-B488-356F18766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88" y="1472750"/>
            <a:ext cx="4374022" cy="97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dirty="0" err="1"/>
              <a:t>ping</a:t>
            </a:r>
            <a:r>
              <a:rPr lang="ru-RU" dirty="0"/>
              <a:t> </a:t>
            </a:r>
            <a:r>
              <a:rPr lang="ru-RU" dirty="0" err="1"/>
              <a:t>ip</a:t>
            </a:r>
            <a:r>
              <a:rPr lang="ru-RU" dirty="0"/>
              <a:t>-адрес — здесь команда — </a:t>
            </a:r>
            <a:r>
              <a:rPr lang="ru-RU" b="1" dirty="0" err="1"/>
              <a:t>ping</a:t>
            </a:r>
            <a:r>
              <a:rPr lang="ru-RU" dirty="0"/>
              <a:t>, а определяемый пользователем аргумент — </a:t>
            </a:r>
            <a:r>
              <a:rPr lang="ru-RU" i="1" dirty="0"/>
              <a:t>IP-адрес</a:t>
            </a:r>
            <a:r>
              <a:rPr lang="ru-RU" dirty="0"/>
              <a:t> устройства назначения. Например, </a:t>
            </a:r>
            <a:r>
              <a:rPr lang="ru-RU" b="1" dirty="0" err="1"/>
              <a:t>ping</a:t>
            </a:r>
            <a:r>
              <a:rPr lang="ru-RU" b="1" dirty="0"/>
              <a:t> 10.10.10.5</a:t>
            </a:r>
            <a:r>
              <a:rPr lang="ru-RU" dirty="0"/>
              <a:t>.</a:t>
            </a:r>
          </a:p>
          <a:p>
            <a:endParaRPr lang="en-US" i="1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59F58B2-0EF4-F34B-927B-FE08C36D8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288" y="2450782"/>
            <a:ext cx="4194552" cy="108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ru-RU" dirty="0" err="1"/>
              <a:t>traceroute</a:t>
            </a:r>
            <a:r>
              <a:rPr lang="ru-RU" dirty="0"/>
              <a:t> </a:t>
            </a:r>
            <a:r>
              <a:rPr lang="ru-RU" dirty="0" err="1"/>
              <a:t>ip</a:t>
            </a:r>
            <a:r>
              <a:rPr lang="ru-RU" dirty="0"/>
              <a:t>-адрес — здесь команда — </a:t>
            </a:r>
            <a:r>
              <a:rPr lang="ru-RU" b="1" dirty="0" err="1"/>
              <a:t>traceroute</a:t>
            </a:r>
            <a:r>
              <a:rPr lang="ru-RU" dirty="0"/>
              <a:t>, а определяемый пользователем аргумент — </a:t>
            </a:r>
            <a:r>
              <a:rPr lang="ru-RU" i="1" dirty="0"/>
              <a:t>IP-адрес</a:t>
            </a:r>
            <a:r>
              <a:rPr lang="ru-RU" dirty="0"/>
              <a:t> устройства назначения. Например, </a:t>
            </a:r>
            <a:r>
              <a:rPr lang="ru-RU" b="1" dirty="0" err="1"/>
              <a:t>traceroute</a:t>
            </a:r>
            <a:r>
              <a:rPr lang="ru-RU" b="1" dirty="0"/>
              <a:t> 192.168.254.254.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298B5B-2456-0C40-99DF-246F3AEEF0F3}"/>
              </a:ext>
            </a:extLst>
          </p:cNvPr>
          <p:cNvSpPr txBox="1"/>
          <p:nvPr/>
        </p:nvSpPr>
        <p:spPr>
          <a:xfrm>
            <a:off x="93545" y="3821080"/>
            <a:ext cx="84285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buClr>
                <a:schemeClr val="tx1"/>
              </a:buClr>
              <a:buSzPct val="90000"/>
            </a:pPr>
            <a:r>
              <a:rPr lang="ru-RU" sz="1500" dirty="0">
                <a:solidFill>
                  <a:srgbClr val="000000"/>
                </a:solidFill>
              </a:rPr>
              <a:t>Если команда с несколькими аргументами, вы можете увидеть, что она представлена так: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7B515-A62C-4647-8773-F21750D8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380" y="1694878"/>
            <a:ext cx="29718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CC989-9291-8144-A17B-A5F6191D9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080" y="2777029"/>
            <a:ext cx="29591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622BB-7278-3F4D-828E-B1AE378C8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21" y="4225100"/>
            <a:ext cx="6400800" cy="420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70807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pPr rtl="0"/>
            <a:r>
              <a:rPr lang="ru-RU" sz="1600"/>
              <a:t>Структура команд</a:t>
            </a:r>
            <a:br>
              <a:rPr lang="en-US" dirty="0"/>
            </a:br>
            <a:r>
              <a:rPr lang="ru-RU"/>
              <a:t> Компоненты справки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508BDD6-5B8B-CF4E-B525-A3D2A9FA98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5759" y="798944"/>
            <a:ext cx="8414099" cy="582816"/>
          </a:xfrm>
        </p:spPr>
        <p:txBody>
          <a:bodyPr/>
          <a:lstStyle/>
          <a:p>
            <a:pPr marL="0" indent="0" rtl="0">
              <a:buNone/>
            </a:pPr>
            <a:r>
              <a:rPr lang="ru-RU" sz="1600" dirty="0"/>
              <a:t>В сетевой операционной системе IOS предусмотрены две формы предоставления справочной информации: контекстная справка и проверка синтаксиса команд.</a:t>
            </a:r>
          </a:p>
          <a:p>
            <a:pPr marL="261937" lvl="2" indent="0">
              <a:buNone/>
            </a:pPr>
            <a:endParaRPr lang="en-US" dirty="0"/>
          </a:p>
          <a:p>
            <a:pPr marL="261937" lvl="2" indent="0">
              <a:buNone/>
            </a:pPr>
            <a:endParaRPr lang="en-US" dirty="0"/>
          </a:p>
          <a:p>
            <a:endParaRPr lang="en-US" dirty="0"/>
          </a:p>
          <a:p>
            <a:endParaRPr lang="en-US" altLang="ja-JP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7E77DC-6EC5-C740-A91D-90AA88B5D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59" y="1453572"/>
            <a:ext cx="4206241" cy="201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ru-RU" dirty="0" err="1"/>
              <a:t>Контекстская</a:t>
            </a:r>
            <a:r>
              <a:rPr lang="ru-RU" dirty="0"/>
              <a:t> справка позволяет быстро найти ответы на следующие вопросы:</a:t>
            </a:r>
          </a:p>
          <a:p>
            <a:pPr lvl="2" rtl="0"/>
            <a:r>
              <a:rPr lang="ru-RU" dirty="0"/>
              <a:t>Какие команды доступны в каждом командном режиме?</a:t>
            </a:r>
          </a:p>
          <a:p>
            <a:pPr lvl="2" rtl="0"/>
            <a:r>
              <a:rPr lang="ru-RU" dirty="0"/>
              <a:t>Какие команды начинаются с определенных символов или группы символов?</a:t>
            </a:r>
          </a:p>
          <a:p>
            <a:pPr lvl="2" rtl="0"/>
            <a:r>
              <a:rPr lang="ru-RU" dirty="0"/>
              <a:t>Какие аргументы и ключевые слова доступны для определенных команд?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ECCD72D-1F69-3241-8248-C477E21A6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61" y="1453572"/>
            <a:ext cx="3535680" cy="181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Проверка синтаксиса команды подтверждает, что пользователь ввел допустимую команду. </a:t>
            </a:r>
          </a:p>
          <a:p>
            <a:pPr lvl="2" rtl="0"/>
            <a:r>
              <a:rPr lang="ru-RU" dirty="0"/>
              <a:t>Если процессор не распознает введенную команду, он отображает возможные ошибки.</a:t>
            </a:r>
          </a:p>
          <a:p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42013-82B1-204A-A187-92F88CF9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99" y="3563781"/>
            <a:ext cx="2743200" cy="44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5D835-D284-C64C-8128-9D0E859F4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1" y="3563781"/>
            <a:ext cx="2743200" cy="4453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23211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>
            <a:noAutofit/>
          </a:bodyPr>
          <a:lstStyle/>
          <a:p>
            <a:pPr rtl="0"/>
            <a:r>
              <a:rPr lang="ru-RU" sz="1600"/>
              <a:t>Компоненты справки IOS </a:t>
            </a:r>
            <a:br>
              <a:rPr lang="en-US" altLang="en-US" dirty="0"/>
            </a:br>
            <a:r>
              <a:rPr lang="ru-RU"/>
              <a:t>Видео. Контекстная справка и проверка синтаксиса команд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253261-DB79-E748-B9A7-9E22033D33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Это видео будет охватывать следующее: </a:t>
            </a:r>
          </a:p>
          <a:p>
            <a:pPr lvl="1" rtl="0"/>
            <a:r>
              <a:rPr lang="ru-RU" sz="1500"/>
              <a:t>Используйте команду help в пользовательском EXEC, привилегированном EXEC и режиме глобальной конфигурации</a:t>
            </a:r>
          </a:p>
          <a:p>
            <a:pPr lvl="1" rtl="0"/>
            <a:r>
              <a:rPr lang="ru-RU" sz="1500"/>
              <a:t>Завершить команды и аргументы с помощью команды help</a:t>
            </a:r>
          </a:p>
          <a:p>
            <a:pPr lvl="1" rtl="0"/>
            <a:r>
              <a:rPr lang="ru-RU" sz="1500"/>
              <a:t>Используйте средство проверки синтаксиса команд для исправления синтаксических ошибок и неполных команд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37320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Структура команд </a:t>
            </a:r>
            <a:br>
              <a:rPr lang="ru-RU" dirty="0"/>
            </a:br>
            <a:r>
              <a:rPr lang="ru-RU" dirty="0"/>
              <a:t>Горячие клавиши и клавиши быстрого вызова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1773" y="852663"/>
            <a:ext cx="8436307" cy="1463817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sz="1600" dirty="0"/>
              <a:t>Интерфейс командной строки IOS предусматривает горячие клавиши и клавиши быстрого вызова, которые упрощают процесс настройки, мониторинга, поиска и устранения неполадок.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1600" dirty="0"/>
              <a:t>Команды и ключевые слова можно сокращать до минимального количества символов, которые однозначно идентифицируют выбранную команду или слово. Например, команду </a:t>
            </a:r>
            <a:r>
              <a:rPr lang="ru-RU" sz="1600" b="1" dirty="0" err="1"/>
              <a:t>configure</a:t>
            </a:r>
            <a:r>
              <a:rPr lang="ru-RU" sz="1600" dirty="0"/>
              <a:t> можно сократить до </a:t>
            </a:r>
            <a:r>
              <a:rPr lang="ru-RU" sz="1600" b="1" dirty="0" err="1"/>
              <a:t>conf</a:t>
            </a:r>
            <a:r>
              <a:rPr lang="ru-RU" sz="1600" dirty="0"/>
              <a:t>, поскольку </a:t>
            </a:r>
            <a:r>
              <a:rPr lang="ru-RU" sz="1600" b="1" dirty="0" err="1"/>
              <a:t>configure</a:t>
            </a:r>
            <a:r>
              <a:rPr lang="ru-RU" sz="1600" dirty="0"/>
              <a:t> — это единственная команда, которая начинается с символов </a:t>
            </a:r>
            <a:r>
              <a:rPr lang="ru-RU" sz="1600" b="1" dirty="0" err="1"/>
              <a:t>conf</a:t>
            </a:r>
            <a:r>
              <a:rPr lang="ru-RU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altLang="ja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01AB2-104C-D94E-AE37-A95B7349F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020" y="3057272"/>
            <a:ext cx="2717800" cy="63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A3EFC-521E-2F4F-B03D-C10C9DA9E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176" y="4016055"/>
            <a:ext cx="48895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82630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Структура команд </a:t>
            </a:r>
            <a:br>
              <a:rPr lang="ru-RU" dirty="0"/>
            </a:br>
            <a:r>
              <a:rPr lang="ru-RU" dirty="0"/>
              <a:t>Горячие клавиши и клавиши быстрого вызова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013" y="852663"/>
            <a:ext cx="8679068" cy="346217"/>
          </a:xfrm>
        </p:spPr>
        <p:txBody>
          <a:bodyPr/>
          <a:lstStyle/>
          <a:p>
            <a:pPr rtl="0"/>
            <a:r>
              <a:rPr lang="ru-RU" sz="1600" dirty="0"/>
              <a:t>В таблице ниже приведен краткий список нажатий клавиш для улучшения редактирования командной строки</a:t>
            </a:r>
            <a:r>
              <a:rPr lang="ru-RU" dirty="0"/>
              <a:t>. </a:t>
            </a:r>
          </a:p>
          <a:p>
            <a:endParaRPr lang="en-US" altLang="ja-JP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926FB-C2EF-1548-A7A3-1FDF65CD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33893"/>
              </p:ext>
            </p:extLst>
          </p:nvPr>
        </p:nvGraphicFramePr>
        <p:xfrm>
          <a:off x="1197621" y="1730346"/>
          <a:ext cx="6878230" cy="279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76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4724554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415056">
                <a:tc>
                  <a:txBody>
                    <a:bodyPr/>
                    <a:lstStyle/>
                    <a:p>
                      <a:pPr rtl="0"/>
                      <a:r>
                        <a:rPr lang="ru-RU"/>
                        <a:t>Клавиатура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415056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Tab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>
                          <a:effectLst/>
                        </a:rPr>
                        <a:t>Завершает частично введенную команду.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415056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Backspace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>
                          <a:effectLst/>
                        </a:rPr>
                        <a:t>Удаляет один символ слева от курсора.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515978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Стрелка влево </a:t>
                      </a:r>
                      <a:r>
                        <a:rPr lang="ru-RU" sz="1200" b="0">
                          <a:effectLst/>
                        </a:rPr>
                        <a:t>или</a:t>
                      </a:r>
                      <a:r>
                        <a:rPr lang="ru-RU" sz="1200" b="1">
                          <a:effectLst/>
                        </a:rPr>
                        <a:t> Ctrl-B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>
                          <a:effectLst/>
                        </a:rPr>
                        <a:t>Перемещает курсор на один символ влево.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  <a:tr h="515978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Стрелка вправо </a:t>
                      </a:r>
                      <a:r>
                        <a:rPr lang="ru-RU" sz="1200" b="0">
                          <a:effectLst/>
                        </a:rPr>
                        <a:t>или</a:t>
                      </a:r>
                      <a:r>
                        <a:rPr lang="ru-RU" sz="1200" b="1">
                          <a:effectLst/>
                        </a:rPr>
                        <a:t> Ctrl-F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dirty="0">
                          <a:effectLst/>
                        </a:rPr>
                        <a:t>Перемещает курсор на один символ вправо.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8577270"/>
                  </a:ext>
                </a:extLst>
              </a:tr>
              <a:tr h="515978"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1">
                          <a:effectLst/>
                        </a:rPr>
                        <a:t>Стрелка вверх </a:t>
                      </a:r>
                      <a:r>
                        <a:rPr lang="ru-RU" sz="1200" b="0">
                          <a:effectLst/>
                        </a:rPr>
                        <a:t>или</a:t>
                      </a:r>
                      <a:r>
                        <a:rPr lang="ru-RU" sz="1200" b="1">
                          <a:effectLst/>
                        </a:rPr>
                        <a:t> Ctrl-P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200" b="0" dirty="0">
                          <a:effectLst/>
                        </a:rPr>
                        <a:t>Показывает недавно введенные команды.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22497077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094463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/>
              <a:t>Структура команд </a:t>
            </a:r>
            <a:br>
              <a:rPr lang="ru-RU" dirty="0"/>
            </a:br>
            <a:r>
              <a:rPr lang="ru-RU" dirty="0"/>
              <a:t>Горячие клавиши и клавиши быстрого вызова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24C0645-E185-E14D-BE57-D9D754DCF7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" y="852663"/>
            <a:ext cx="4490723" cy="1310400"/>
          </a:xfrm>
        </p:spPr>
        <p:txBody>
          <a:bodyPr/>
          <a:lstStyle/>
          <a:p>
            <a:pPr rtl="0">
              <a:buFont typeface="Arial" panose="020B0604020202020204" pitchFamily="34" charset="0"/>
              <a:buChar char="•"/>
            </a:pPr>
            <a:r>
              <a:rPr lang="ru-RU" sz="1400" dirty="0"/>
              <a:t>Когда вывод команды создает больше текста, чем может отображаться в окне терминала, IOS отобразит запрос </a:t>
            </a:r>
            <a:r>
              <a:rPr lang="ru-RU" sz="1400" b="1" dirty="0"/>
              <a:t>«—</a:t>
            </a:r>
            <a:r>
              <a:rPr lang="ru-RU" sz="1400" b="1" dirty="0" err="1"/>
              <a:t>More</a:t>
            </a:r>
            <a:r>
              <a:rPr lang="ru-RU" sz="1400" b="1" dirty="0"/>
              <a:t>—»</a:t>
            </a:r>
            <a:r>
              <a:rPr lang="ru-RU" sz="1400" dirty="0"/>
              <a:t> . В таблице ниже описаны нажатия клавиш, которые могут быть использованы при отображении этого запроса.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25177-1828-664C-8118-894B1B29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762" y="922493"/>
            <a:ext cx="3759201" cy="92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ru-RU" sz="1400" dirty="0"/>
              <a:t>В таблице ниже перечислены команды, которые могут быть использованы для выхода из операции.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B480E-7A6D-8D47-84A2-2A0D70DBA569}"/>
              </a:ext>
            </a:extLst>
          </p:cNvPr>
          <p:cNvSpPr txBox="1"/>
          <p:nvPr/>
        </p:nvSpPr>
        <p:spPr>
          <a:xfrm>
            <a:off x="484541" y="4236654"/>
            <a:ext cx="81749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500" dirty="0">
                <a:solidFill>
                  <a:srgbClr val="000000"/>
                </a:solidFill>
              </a:rPr>
              <a:t>Примечание. Дополнительные горячие клавиши и сочетания клавиш см. в разделе 2.3.5.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CE2A07B-4FCF-B84B-9C9F-0212AB070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721810"/>
              </p:ext>
            </p:extLst>
          </p:nvPr>
        </p:nvGraphicFramePr>
        <p:xfrm>
          <a:off x="4571998" y="2163063"/>
          <a:ext cx="4490728" cy="2000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136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3171592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227045"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Клавиатура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02075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Ctrl-C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Это сочетание клавиш останавливает любой запущенный режим конфигурации и выполняет возврат к привилегированному режиму EXEC. 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Ctrl-Z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Это сочетание клавиш останавливает любой запущенный режим конфигурации и выполняет возврат к привилегированному режиму EXEC.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476164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 dirty="0">
                          <a:effectLst/>
                        </a:rPr>
                        <a:t>Ctrl-Shift-6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 dirty="0">
                          <a:effectLst/>
                        </a:rPr>
                        <a:t>Универсальная последовательность прерываний, используемая для прерывания поиска DNS, трассировки, </a:t>
                      </a:r>
                      <a:r>
                        <a:rPr lang="ru-RU" sz="1050" b="0" dirty="0" err="1">
                          <a:effectLst/>
                        </a:rPr>
                        <a:t>pings</a:t>
                      </a:r>
                      <a:r>
                        <a:rPr lang="ru-RU" sz="1050" b="0" dirty="0">
                          <a:effectLst/>
                        </a:rPr>
                        <a:t> и т.д.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0169B05-C0C2-8F40-9CAB-6506A2AF6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25402"/>
              </p:ext>
            </p:extLst>
          </p:nvPr>
        </p:nvGraphicFramePr>
        <p:xfrm>
          <a:off x="153749" y="2163063"/>
          <a:ext cx="4154750" cy="2000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670">
                  <a:extLst>
                    <a:ext uri="{9D8B030D-6E8A-4147-A177-3AD203B41FA5}">
                      <a16:colId xmlns:a16="http://schemas.microsoft.com/office/drawing/2014/main" val="1180500583"/>
                    </a:ext>
                  </a:extLst>
                </a:gridCol>
                <a:gridCol w="2573080">
                  <a:extLst>
                    <a:ext uri="{9D8B030D-6E8A-4147-A177-3AD203B41FA5}">
                      <a16:colId xmlns:a16="http://schemas.microsoft.com/office/drawing/2014/main" val="2741835617"/>
                    </a:ext>
                  </a:extLst>
                </a:gridCol>
              </a:tblGrid>
              <a:tr h="309009"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Клавиатура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626540"/>
                  </a:ext>
                </a:extLst>
              </a:tr>
              <a:tr h="565565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1">
                          <a:effectLst/>
                        </a:rPr>
                        <a:t>Клавиша</a:t>
                      </a:r>
                      <a:r>
                        <a:rPr lang="ru-RU" sz="1050" b="0">
                          <a:effectLst/>
                        </a:rPr>
                        <a:t> Enter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Показывает следующую строку.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39080909"/>
                  </a:ext>
                </a:extLst>
              </a:tr>
              <a:tr h="536377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Пробел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 dirty="0">
                          <a:effectLst/>
                        </a:rPr>
                        <a:t>Показывает следующий экран.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82093158"/>
                  </a:ext>
                </a:extLst>
              </a:tr>
              <a:tr h="589298"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>
                          <a:effectLst/>
                        </a:rPr>
                        <a:t>Любая друга клавиша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ru-RU" sz="1050" b="0" dirty="0">
                          <a:effectLst/>
                        </a:rPr>
                        <a:t>Закрывает строку и возвращает пользователя в привилегированный режим EXEC.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18400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59582425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96" y="183608"/>
            <a:ext cx="9144000" cy="592921"/>
          </a:xfrm>
        </p:spPr>
        <p:txBody>
          <a:bodyPr/>
          <a:lstStyle/>
          <a:p>
            <a:pPr rtl="0"/>
            <a:r>
              <a:rPr lang="ru-RU" sz="1600" dirty="0"/>
              <a:t>Структура команд </a:t>
            </a:r>
            <a:br>
              <a:rPr lang="ru-RU" dirty="0"/>
            </a:br>
            <a:r>
              <a:rPr lang="ru-RU" dirty="0"/>
              <a:t>Видео. Горячие клавиши и клавиши быстрого вызова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Это видео будет охватывать следующее: </a:t>
            </a:r>
          </a:p>
          <a:p>
            <a:pPr lvl="1" rtl="0"/>
            <a:r>
              <a:rPr lang="ru-RU" sz="1500" dirty="0"/>
              <a:t>Клавиша табуляции (завершение табуляции)</a:t>
            </a:r>
          </a:p>
          <a:p>
            <a:pPr lvl="1" rtl="0"/>
            <a:r>
              <a:rPr lang="ru-RU" sz="1500" dirty="0"/>
              <a:t>за счет использования сокращений.</a:t>
            </a:r>
          </a:p>
          <a:p>
            <a:pPr lvl="1" rtl="0"/>
            <a:r>
              <a:rPr lang="ru-RU" sz="1500" dirty="0"/>
              <a:t>Клавиши вверх и вниз</a:t>
            </a:r>
          </a:p>
          <a:p>
            <a:pPr lvl="1" rtl="0"/>
            <a:r>
              <a:rPr lang="ru-RU" sz="1500" dirty="0"/>
              <a:t>CTRL + C</a:t>
            </a:r>
          </a:p>
          <a:p>
            <a:pPr lvl="1" rtl="0"/>
            <a:r>
              <a:rPr lang="ru-RU" sz="1500" dirty="0"/>
              <a:t>CTRL + Z</a:t>
            </a:r>
          </a:p>
          <a:p>
            <a:pPr lvl="1" rtl="0"/>
            <a:r>
              <a:rPr lang="ru-RU" sz="1500" dirty="0"/>
              <a:t>CTRL + </a:t>
            </a:r>
            <a:r>
              <a:rPr lang="ru-RU" sz="1500" dirty="0" err="1"/>
              <a:t>Shift</a:t>
            </a:r>
            <a:r>
              <a:rPr lang="ru-RU" sz="1500" dirty="0"/>
              <a:t> + 6 </a:t>
            </a:r>
          </a:p>
          <a:p>
            <a:pPr lvl="1" rtl="0"/>
            <a:r>
              <a:rPr lang="ru-RU" sz="1500" dirty="0"/>
              <a:t>CTRL + 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2749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 dirty="0"/>
              <a:t>Структура команд </a:t>
            </a:r>
            <a:br>
              <a:rPr lang="ru-RU" dirty="0"/>
            </a:b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. Навигация по IOS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В этом задании </a:t>
            </a: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 вы будете делать следующее: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Создание основных подключений, доступ к интерфейсу командной строки (CLI) и изучение справки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Изучение режимов EXEC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часов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9965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915450"/>
          </a:xfrm>
        </p:spPr>
        <p:txBody>
          <a:bodyPr/>
          <a:lstStyle/>
          <a:p>
            <a:pPr rtl="0"/>
            <a:r>
              <a:rPr lang="ru-RU" sz="1600" dirty="0"/>
              <a:t>Лабораторная работа - </a:t>
            </a:r>
            <a:br>
              <a:rPr lang="en-US" altLang="en-US" dirty="0"/>
            </a:br>
            <a:r>
              <a:rPr lang="ru-RU" dirty="0"/>
              <a:t>Навигация по IOS с помощью </a:t>
            </a:r>
            <a:r>
              <a:rPr lang="ru-RU" dirty="0" err="1"/>
              <a:t>Tera</a:t>
            </a:r>
            <a:r>
              <a:rPr lang="ru-RU" dirty="0"/>
              <a:t> </a:t>
            </a:r>
            <a:r>
              <a:rPr lang="ru-RU" dirty="0" err="1"/>
              <a:t>Term</a:t>
            </a:r>
            <a:r>
              <a:rPr lang="ru-RU" dirty="0"/>
              <a:t> при консольном подключении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335186"/>
            <a:ext cx="8649325" cy="3221824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В этой лабораторной работе вы выполните следующие задачи: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Получение доступа к коммутатору </a:t>
            </a:r>
            <a:r>
              <a:rPr lang="ru-RU" dirty="0" err="1"/>
              <a:t>Cisco</a:t>
            </a:r>
            <a:r>
              <a:rPr lang="ru-RU" dirty="0"/>
              <a:t> через консольный порт последовательного подключения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Отображение и настройка основных параметров устройства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Получение доступа к маршрутизатору </a:t>
            </a:r>
            <a:r>
              <a:rPr lang="ru-RU" dirty="0" err="1"/>
              <a:t>Cisco</a:t>
            </a:r>
            <a:r>
              <a:rPr lang="ru-RU" dirty="0"/>
              <a:t> с помощью консольного кабеля </a:t>
            </a:r>
            <a:r>
              <a:rPr lang="ru-RU" dirty="0" err="1"/>
              <a:t>mini</a:t>
            </a:r>
            <a:r>
              <a:rPr lang="ru-RU" dirty="0"/>
              <a:t>-USB (дополнительно)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2675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52CCD-9D1E-4CC4-815A-A5967A0831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56" y="1279280"/>
          <a:ext cx="8595235" cy="250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5">
                  <a:extLst>
                    <a:ext uri="{9D8B030D-6E8A-4147-A177-3AD203B41FA5}">
                      <a16:colId xmlns:a16="http://schemas.microsoft.com/office/drawing/2014/main" val="3215831619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76475465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Функции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2797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Практические лабораторные работы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Лабораторные</a:t>
                      </a:r>
                      <a:r>
                        <a:rPr lang="ru-RU" baseline="0" dirty="0"/>
                        <a:t> работы</a:t>
                      </a:r>
                      <a:r>
                        <a:rPr lang="ru-RU" dirty="0"/>
                        <a:t>, предназначенные для работы с физическим оборудованием.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9436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Работа в классе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Они находятся на странице ресурсов для инструкторов. Занятия в классе предназначены для облегчения обучения, обсуждения в классе и совместной</a:t>
                      </a:r>
                      <a:r>
                        <a:rPr lang="ru-RU" baseline="0" dirty="0"/>
                        <a:t> работы учащихся</a:t>
                      </a:r>
                      <a:r>
                        <a:rPr lang="ru-RU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66603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Контрольная</a:t>
                      </a:r>
                      <a:r>
                        <a:rPr lang="ru-RU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работа по модулю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Работы</a:t>
                      </a:r>
                      <a:r>
                        <a:rPr lang="ru-RU" baseline="0" dirty="0"/>
                        <a:t> для с</a:t>
                      </a:r>
                      <a:r>
                        <a:rPr lang="ru-RU" dirty="0"/>
                        <a:t>амооценки</a:t>
                      </a:r>
                      <a:r>
                        <a:rPr lang="ru-RU" baseline="0" dirty="0"/>
                        <a:t> </a:t>
                      </a:r>
                      <a:r>
                        <a:rPr lang="ru-RU" dirty="0"/>
                        <a:t>концепций и навыков, полученных в рамках серии тем, представленных в модуле.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2776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Краткое содержание модуля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dirty="0"/>
                        <a:t>Конспект материалов модуля.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46280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pPr rtl="0"/>
            <a:r>
              <a:rPr lang="ru-RU" dirty="0"/>
              <a:t>В этом модуле (Продолжение)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ru-RU" dirty="0"/>
              <a:t>Для облегчения обучения в этот модуль могут быть включены следующие функции: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60580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280314" cy="92964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2.4. Базовая настройка устройств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Базовая настройка устройств 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Имя устройства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839" y="855701"/>
            <a:ext cx="5920163" cy="1102977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Первая команда конфигурации на любом устройстве должна дать ему уникальное имя хоста.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sz="1600" dirty="0"/>
              <a:t>По умолчанию всем устройствам присваивается заводское имя по умолчанию. Например, коммутатором </a:t>
            </a:r>
            <a:r>
              <a:rPr lang="ru-RU" sz="1600" dirty="0" err="1"/>
              <a:t>Cisco</a:t>
            </a:r>
            <a:r>
              <a:rPr lang="ru-RU" sz="1600" dirty="0"/>
              <a:t> IOS является "</a:t>
            </a:r>
            <a:r>
              <a:rPr lang="ru-RU" sz="1600" dirty="0" err="1"/>
              <a:t>Switch</a:t>
            </a:r>
            <a:r>
              <a:rPr lang="ru-RU" sz="1600" dirty="0"/>
              <a:t>."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6431B1F-CF88-7348-B7DE-E17404CC367A}"/>
              </a:ext>
            </a:extLst>
          </p:cNvPr>
          <p:cNvSpPr txBox="1">
            <a:spLocks/>
          </p:cNvSpPr>
          <p:nvPr/>
        </p:nvSpPr>
        <p:spPr bwMode="auto">
          <a:xfrm>
            <a:off x="277839" y="2342912"/>
            <a:ext cx="4528830" cy="201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ru-RU" sz="1600" dirty="0"/>
              <a:t>Инструкция по именованию устройств: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начинаться с буквы;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не содержать пробелов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оканчиваться на букву или цифру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содержать только буквы, цифры и тире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состоять не более чем из 64 символов.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CDB78-5B44-2540-9744-45DBDB654D0E}"/>
              </a:ext>
            </a:extLst>
          </p:cNvPr>
          <p:cNvSpPr txBox="1"/>
          <p:nvPr/>
        </p:nvSpPr>
        <p:spPr>
          <a:xfrm>
            <a:off x="5068860" y="3310870"/>
            <a:ext cx="382777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500" b="1" dirty="0">
                <a:solidFill>
                  <a:srgbClr val="000000"/>
                </a:solidFill>
              </a:rPr>
              <a:t>Примечание. </a:t>
            </a:r>
            <a:r>
              <a:rPr lang="ru-RU" sz="1500" dirty="0">
                <a:solidFill>
                  <a:srgbClr val="000000"/>
                </a:solidFill>
              </a:rPr>
              <a:t>Чтобы удалить настроенное имя узла и вернуть стандартный диалог командной строки для коммутатора, используйте команду глобальной конфигурации </a:t>
            </a:r>
            <a:r>
              <a:rPr lang="ru-RU" sz="1500" b="1" dirty="0" err="1">
                <a:solidFill>
                  <a:srgbClr val="000000"/>
                </a:solidFill>
              </a:rPr>
              <a:t>no</a:t>
            </a:r>
            <a:r>
              <a:rPr lang="ru-RU" sz="1500" b="1" dirty="0">
                <a:solidFill>
                  <a:srgbClr val="000000"/>
                </a:solidFill>
              </a:rPr>
              <a:t> </a:t>
            </a:r>
            <a:r>
              <a:rPr lang="ru-RU" sz="1500" b="1" dirty="0" err="1">
                <a:solidFill>
                  <a:srgbClr val="000000"/>
                </a:solidFill>
              </a:rPr>
              <a:t>hostname</a:t>
            </a:r>
            <a:r>
              <a:rPr lang="ru-RU" sz="15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4244C-923F-EB45-BEF5-9FC7D9C2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340" y="2342912"/>
            <a:ext cx="3797300" cy="622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57050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Базовая настройка устройств</a:t>
            </a:r>
            <a:br>
              <a:rPr lang="ru-RU" sz="1600" dirty="0">
                <a:latin typeface="Arial" charset="0"/>
              </a:rPr>
            </a:br>
            <a:r>
              <a:rPr lang="ru-RU" dirty="0">
                <a:latin typeface="Arial" charset="0"/>
              </a:rPr>
              <a:t>Правила использования пароля</a:t>
            </a:r>
            <a:endParaRPr lang="ru-RU" sz="1600" dirty="0"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38988"/>
            <a:ext cx="9297749" cy="1015663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Использование слабых или легко угадываемых паролей является проблемой безопасности.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Все сетевые устройства должны ограничивать административный доступ, защищая привилегированный доступ EXEC, пользовательский EXEC и удаленный доступ </a:t>
            </a:r>
            <a:r>
              <a:rPr lang="ru-RU" sz="1600" dirty="0" err="1"/>
              <a:t>Telnet</a:t>
            </a:r>
            <a:r>
              <a:rPr lang="ru-RU" sz="1600" dirty="0"/>
              <a:t> с помощью паролей. Кроме того, все пароли должны быть зашифрованы и должны предоставляться юридические уведомления.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0CEA0DA-9080-6645-9105-927BD0003465}"/>
              </a:ext>
            </a:extLst>
          </p:cNvPr>
          <p:cNvSpPr txBox="1">
            <a:spLocks/>
          </p:cNvSpPr>
          <p:nvPr/>
        </p:nvSpPr>
        <p:spPr bwMode="auto">
          <a:xfrm>
            <a:off x="-64736" y="2431709"/>
            <a:ext cx="5348835" cy="264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ru-RU" sz="1600" dirty="0"/>
              <a:t>Правила выбора паролей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Используйте пароли длиной более 8 символов.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Используйте сочетание букв в верхнем и нижнем регистре, цифр, специальных символов и (или) числовых последовательностей.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Не используйте одинаковый пароль для всех устройств.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ru-RU" sz="1600" dirty="0"/>
              <a:t>Не используйте часто употребляющиеся слова, поскольку их легко подобрать.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18200-AE19-D542-A5B9-DE4D452C1D12}"/>
              </a:ext>
            </a:extLst>
          </p:cNvPr>
          <p:cNvSpPr/>
          <p:nvPr/>
        </p:nvSpPr>
        <p:spPr>
          <a:xfrm>
            <a:off x="5284099" y="3508289"/>
            <a:ext cx="38599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ru-RU" sz="1400" b="1" dirty="0">
                <a:solidFill>
                  <a:srgbClr val="000000"/>
                </a:solidFill>
                <a:latin typeface="CiscoSans"/>
              </a:rPr>
              <a:t>Примечание. </a:t>
            </a:r>
            <a:r>
              <a:rPr lang="ru-RU" sz="1400" dirty="0">
                <a:solidFill>
                  <a:srgbClr val="000000"/>
                </a:solidFill>
                <a:latin typeface="CiscoSans"/>
              </a:rPr>
              <a:t>В большинстве лабораторных работ по данному курсу мы будем использовать простые пароли (</a:t>
            </a:r>
            <a:r>
              <a:rPr lang="ru-RU" sz="1400" b="1" dirty="0" err="1">
                <a:solidFill>
                  <a:srgbClr val="000000"/>
                </a:solidFill>
                <a:latin typeface="CiscoSans"/>
              </a:rPr>
              <a:t>cisco</a:t>
            </a:r>
            <a:r>
              <a:rPr lang="ru-RU" sz="1400" dirty="0">
                <a:solidFill>
                  <a:srgbClr val="000000"/>
                </a:solidFill>
                <a:latin typeface="CiscoSans"/>
              </a:rPr>
              <a:t> или </a:t>
            </a:r>
            <a:r>
              <a:rPr lang="ru-RU" sz="1400" b="1" dirty="0" err="1">
                <a:solidFill>
                  <a:srgbClr val="000000"/>
                </a:solidFill>
                <a:latin typeface="CiscoSans"/>
              </a:rPr>
              <a:t>class</a:t>
            </a:r>
            <a:r>
              <a:rPr lang="ru-RU" sz="1400" dirty="0">
                <a:solidFill>
                  <a:srgbClr val="000000"/>
                </a:solidFill>
                <a:latin typeface="CiscoSans"/>
              </a:rPr>
              <a:t>). Эти пароли ненадежны и их легко подобрать, поэтому использовать их в рабочей среде не рекомендуется.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F98093-7DB0-3D42-9A83-D2B6958B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49" y="213668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580751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Базовая конфигурация устройства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Настройка паролей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676152" cy="1865173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Обеспечение безопасности пользовательского режима EXEC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400" dirty="0"/>
              <a:t>Перейдите в режим конфигурации консоли линии с помощью команды глобальной конфигурации </a:t>
            </a:r>
            <a:r>
              <a:rPr lang="ru-RU" sz="1400" b="1" dirty="0" err="1"/>
              <a:t>line</a:t>
            </a:r>
            <a:r>
              <a:rPr lang="ru-RU" sz="1400" b="1" dirty="0"/>
              <a:t> </a:t>
            </a:r>
            <a:r>
              <a:rPr lang="ru-RU" sz="1400" b="1" dirty="0" err="1"/>
              <a:t>console</a:t>
            </a:r>
            <a:r>
              <a:rPr lang="ru-RU" sz="1400" b="1" dirty="0"/>
              <a:t> 0</a:t>
            </a:r>
            <a:r>
              <a:rPr lang="ru-RU" sz="1400" dirty="0"/>
              <a:t>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400" dirty="0"/>
              <a:t>Затем задайте пароль пользовательского режима EXEC с помощью команды </a:t>
            </a:r>
            <a:r>
              <a:rPr lang="ru-RU" sz="1400" b="1" dirty="0" err="1"/>
              <a:t>password</a:t>
            </a:r>
            <a:r>
              <a:rPr lang="ru-RU" sz="1400" b="1" dirty="0"/>
              <a:t> </a:t>
            </a:r>
            <a:r>
              <a:rPr lang="ru-RU" sz="1400" i="1" dirty="0" err="1"/>
              <a:t>password</a:t>
            </a:r>
            <a:r>
              <a:rPr lang="ru-RU" sz="1400" dirty="0"/>
              <a:t>.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400" dirty="0"/>
              <a:t>Наконец, включите доступ к пользовательскому режиму EXEC с помощью команды </a:t>
            </a:r>
            <a:r>
              <a:rPr lang="ru-RU" sz="1400" b="1" dirty="0" err="1"/>
              <a:t>login</a:t>
            </a:r>
            <a:r>
              <a:rPr lang="ru-RU" sz="1400" dirty="0"/>
              <a:t>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145356" y="3502553"/>
            <a:ext cx="4823154" cy="107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sz="1600" dirty="0"/>
              <a:t>Безопасный привилегированный доступ EXEC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300" dirty="0"/>
              <a:t> Войдем в режим глобальной настройки.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300" dirty="0"/>
              <a:t> Затем используйте команду </a:t>
            </a:r>
            <a:r>
              <a:rPr lang="ru-RU" sz="1300" b="1" dirty="0" err="1"/>
              <a:t>enable</a:t>
            </a:r>
            <a:r>
              <a:rPr lang="ru-RU" sz="1300" b="1" dirty="0"/>
              <a:t> </a:t>
            </a:r>
            <a:r>
              <a:rPr lang="ru-RU" sz="1300" b="1" dirty="0" err="1"/>
              <a:t>secret</a:t>
            </a:r>
            <a:r>
              <a:rPr lang="ru-RU" sz="1300" i="1" dirty="0" err="1"/>
              <a:t>password</a:t>
            </a:r>
            <a:r>
              <a:rPr lang="ru-RU" sz="1300" dirty="0"/>
              <a:t> 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E8DCB-ADC8-5149-96DE-4E8790F2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3" y="1223873"/>
            <a:ext cx="3937000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20BD9-091B-B44F-B1C1-A553064ED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508" y="3413541"/>
            <a:ext cx="3937000" cy="76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441161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Ограничение доступа к конфигурациям устройств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 Настройка паролей (продолжение)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938987"/>
            <a:ext cx="4426644" cy="1865173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sz="1600"/>
              <a:t>Защита доступа к линии VTY: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600"/>
              <a:t>Сначала введите режим конфигурации строки VTY с помощью команды </a:t>
            </a:r>
            <a:r>
              <a:rPr lang="ru-RU" sz="1600" b="1"/>
              <a:t>line vty 0 15 </a:t>
            </a:r>
            <a:r>
              <a:rPr lang="ru-RU" sz="1600"/>
              <a:t>в режиме глобальной конфигурации.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600"/>
              <a:t>Затем задайте пароль VTY с помощью команды </a:t>
            </a:r>
            <a:r>
              <a:rPr lang="ru-RU" sz="1600" b="1"/>
              <a:t>password </a:t>
            </a:r>
            <a:r>
              <a:rPr lang="ru-RU" sz="1600" i="1"/>
              <a:t>password </a:t>
            </a:r>
            <a:r>
              <a:rPr lang="ru-RU" sz="1600"/>
              <a:t>.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ru-RU" sz="1600"/>
              <a:t>Наконец, включите доступ к VTY с помощью команды </a:t>
            </a:r>
            <a:r>
              <a:rPr lang="ru-RU" sz="1600" b="1"/>
              <a:t>login</a:t>
            </a:r>
            <a:r>
              <a:rPr lang="ru-RU" sz="1600"/>
              <a:t>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145356" y="3505895"/>
            <a:ext cx="8998644" cy="867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 sz="1600" dirty="0"/>
              <a:t>Линии виртуального терминала (VTY) обеспечивают удаленный доступ к устройству через </a:t>
            </a:r>
            <a:r>
              <a:rPr lang="ru-RU" sz="1600" dirty="0" err="1"/>
              <a:t>Telnet</a:t>
            </a:r>
            <a:r>
              <a:rPr lang="ru-RU" sz="1600" dirty="0"/>
              <a:t> или SSH. Большинство коммутаторов </a:t>
            </a:r>
            <a:r>
              <a:rPr lang="ru-RU" sz="1600" dirty="0" err="1"/>
              <a:t>Cisco</a:t>
            </a:r>
            <a:r>
              <a:rPr lang="ru-RU" sz="1600" dirty="0"/>
              <a:t> поддерживают до 16 линий VTY, пронумерованных от 0 до 15.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E3DC5-E488-A24E-A130-E6D55646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060" y="1325473"/>
            <a:ext cx="3937000" cy="109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12594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Базовая конфигурация устройства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Шифрование паролей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938987"/>
            <a:ext cx="4572000" cy="1949869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Файлы конфигурации </a:t>
            </a:r>
            <a:r>
              <a:rPr lang="ru-RU" dirty="0" err="1"/>
              <a:t>startup-config</a:t>
            </a:r>
            <a:r>
              <a:rPr lang="ru-RU" dirty="0"/>
              <a:t> и </a:t>
            </a:r>
            <a:r>
              <a:rPr lang="ru-RU" dirty="0" err="1"/>
              <a:t>running-config</a:t>
            </a:r>
            <a:r>
              <a:rPr lang="ru-RU" dirty="0"/>
              <a:t> отображают большинство паролей в виде простого текста.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Чтобы зашифровать пароли, используйте команду глобальной конфигурации </a:t>
            </a:r>
            <a:r>
              <a:rPr lang="ru-RU" b="1" dirty="0" err="1"/>
              <a:t>service</a:t>
            </a:r>
            <a:r>
              <a:rPr lang="ru-RU" b="1" dirty="0"/>
              <a:t> </a:t>
            </a:r>
            <a:r>
              <a:rPr lang="ru-RU" b="1" dirty="0" err="1"/>
              <a:t>password-encryption</a:t>
            </a:r>
            <a:r>
              <a:rPr lang="ru-RU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66E54-D88F-184C-BDE9-F1AF6D4B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57" y="3337043"/>
            <a:ext cx="4572000" cy="77637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E69F5FC-840B-2149-BCA9-4C8674310204}"/>
              </a:ext>
            </a:extLst>
          </p:cNvPr>
          <p:cNvSpPr txBox="1">
            <a:spLocks/>
          </p:cNvSpPr>
          <p:nvPr/>
        </p:nvSpPr>
        <p:spPr bwMode="auto">
          <a:xfrm>
            <a:off x="4815434" y="938988"/>
            <a:ext cx="4040563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/>
              <a:t>С помощью команды </a:t>
            </a:r>
            <a:r>
              <a:rPr lang="ru-RU" b="1"/>
              <a:t>show running-config</a:t>
            </a:r>
            <a:r>
              <a:rPr lang="ru-RU"/>
              <a:t> убедитесь, что пароли зашифрованы.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F49EA-017E-5C47-97D3-D4F34278A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515" y="2031878"/>
            <a:ext cx="3200400" cy="20110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91381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1600" dirty="0">
                <a:latin typeface="Arial" charset="0"/>
              </a:rPr>
              <a:t>Базовая конфигурация устройства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Баннерные сообщения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0920" y="953416"/>
            <a:ext cx="4086477" cy="2226754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Баннерное сообщение важно для предупреждения несанкционированного персонала о попытке доступа к устройству.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Чтобы создать баннерное сообщение дня на сетевом устройстве, используйте команду глобальной конфигурации </a:t>
            </a:r>
            <a:r>
              <a:rPr lang="ru-RU" b="1" dirty="0" err="1"/>
              <a:t>banner</a:t>
            </a:r>
            <a:r>
              <a:rPr lang="ru-RU" b="1" dirty="0"/>
              <a:t> </a:t>
            </a:r>
            <a:r>
              <a:rPr lang="ru-RU" b="1" dirty="0" err="1"/>
              <a:t>motd</a:t>
            </a:r>
            <a:r>
              <a:rPr lang="ru-RU" b="1" dirty="0"/>
              <a:t> # </a:t>
            </a:r>
            <a:r>
              <a:rPr lang="ru-RU" i="1" dirty="0" err="1"/>
              <a:t>the</a:t>
            </a:r>
            <a:r>
              <a:rPr lang="ru-RU" i="1" dirty="0"/>
              <a:t> </a:t>
            </a:r>
            <a:r>
              <a:rPr lang="ru-RU" i="1" dirty="0" err="1"/>
              <a:t>message</a:t>
            </a:r>
            <a:r>
              <a:rPr lang="ru-RU" i="1" dirty="0"/>
              <a:t> </a:t>
            </a:r>
            <a:r>
              <a:rPr lang="ru-RU" i="1" dirty="0" err="1"/>
              <a:t>of</a:t>
            </a:r>
            <a:r>
              <a:rPr lang="ru-RU" i="1" dirty="0"/>
              <a:t> </a:t>
            </a:r>
            <a:r>
              <a:rPr lang="ru-RU" i="1" dirty="0" err="1"/>
              <a:t>the</a:t>
            </a:r>
            <a:r>
              <a:rPr lang="ru-RU" i="1" dirty="0"/>
              <a:t> </a:t>
            </a:r>
            <a:r>
              <a:rPr lang="ru-RU" i="1" dirty="0" err="1"/>
              <a:t>day</a:t>
            </a:r>
            <a:r>
              <a:rPr lang="ru-RU" b="1" dirty="0"/>
              <a:t> # </a:t>
            </a:r>
            <a:r>
              <a:rPr lang="ru-RU" dirty="0"/>
              <a:t>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5F848-50A9-7F4C-A32B-E10093014FC5}"/>
              </a:ext>
            </a:extLst>
          </p:cNvPr>
          <p:cNvSpPr txBox="1"/>
          <p:nvPr/>
        </p:nvSpPr>
        <p:spPr>
          <a:xfrm>
            <a:off x="145357" y="3388545"/>
            <a:ext cx="3857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400" dirty="0">
                <a:solidFill>
                  <a:srgbClr val="000000"/>
                </a:solidFill>
              </a:rPr>
              <a:t>Символ «#» в синтаксисе команды называется разделителем. Он вводится до и после сообщения.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83745-1DCA-1047-AA24-24BE15C677FD}"/>
              </a:ext>
            </a:extLst>
          </p:cNvPr>
          <p:cNvSpPr txBox="1"/>
          <p:nvPr/>
        </p:nvSpPr>
        <p:spPr>
          <a:xfrm>
            <a:off x="4268947" y="1849911"/>
            <a:ext cx="48750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ru-RU" sz="1300">
                <a:solidFill>
                  <a:srgbClr val="000000"/>
                </a:solidFill>
              </a:rPr>
              <a:t>Баннер будет отображаться при попытке доступа к устройству.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4FB59-A7E8-A948-A91A-1A2DB32D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19" y="1155127"/>
            <a:ext cx="4114800" cy="441924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042AFCFA-3C88-2746-8367-C4F01C2C5180}"/>
              </a:ext>
            </a:extLst>
          </p:cNvPr>
          <p:cNvSpPr/>
          <p:nvPr/>
        </p:nvSpPr>
        <p:spPr>
          <a:xfrm>
            <a:off x="6512558" y="2210830"/>
            <a:ext cx="187961" cy="292389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C48511-93D1-C14A-B136-4967FBBB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958" y="2571750"/>
            <a:ext cx="2743200" cy="16335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65025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r>
              <a:rPr lang="ru-RU" sz="1600" dirty="0">
                <a:latin typeface="Arial" charset="0"/>
              </a:rPr>
              <a:t>Базовая конфигурация устройства</a:t>
            </a:r>
            <a:br>
              <a:rPr lang="en-US" altLang="en-US" dirty="0"/>
            </a:br>
            <a:r>
              <a:rPr lang="ru-RU" dirty="0"/>
              <a:t>Видео о базовой конфигурации устройства — Безопасный административный доступ к коммутатору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57D5E8-2FBB-CF40-8B61-E9D3CCDC75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Это видео будет охватывать следующее: </a:t>
            </a:r>
          </a:p>
          <a:p>
            <a:pPr lvl="1" rtl="0"/>
            <a:r>
              <a:rPr lang="ru-RU" sz="1500"/>
              <a:t>Доступ к командной строке для защиты коммутатора</a:t>
            </a:r>
          </a:p>
          <a:p>
            <a:pPr lvl="1" rtl="0"/>
            <a:r>
              <a:rPr lang="ru-RU" sz="1500"/>
              <a:t>Безопасный доступ к консольному порту</a:t>
            </a:r>
          </a:p>
          <a:p>
            <a:pPr lvl="1" rtl="0"/>
            <a:r>
              <a:rPr lang="ru-RU" sz="1500"/>
              <a:t>Безопасный доступ к виртуальному терминалу для удаленного доступа</a:t>
            </a:r>
          </a:p>
          <a:p>
            <a:pPr lvl="1" rtl="0"/>
            <a:r>
              <a:rPr lang="ru-RU" sz="1500"/>
              <a:t>Зашифровать пароли на коммутаторе</a:t>
            </a:r>
          </a:p>
          <a:p>
            <a:pPr lvl="1" rtl="0"/>
            <a:r>
              <a:rPr lang="ru-RU" sz="1500"/>
              <a:t>Настройка баннерного сообщения</a:t>
            </a:r>
          </a:p>
          <a:p>
            <a:pPr lvl="1" rtl="0"/>
            <a:r>
              <a:rPr lang="ru-RU" sz="1500"/>
              <a:t>Проверка изменений безопасности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815442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49120"/>
            <a:ext cx="8280314" cy="86868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2.5 Сохранение конфигураций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760256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Сохранение конфигураций 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Файл конфигурации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98944"/>
            <a:ext cx="9354392" cy="1844852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Конфигурация устройства хранится в двух системных файлах.</a:t>
            </a:r>
          </a:p>
          <a:p>
            <a:pPr lvl="2" rtl="0"/>
            <a:r>
              <a:rPr lang="ru-RU" b="1" dirty="0" err="1"/>
              <a:t>startup-config</a:t>
            </a:r>
            <a:r>
              <a:rPr lang="ru-RU" dirty="0"/>
              <a:t> - это сохраненный файл конфигурации, который хранится в NVRAM. Содержит все команды, которые будут использоваться при загрузке или перезагрузке Содержимое </a:t>
            </a:r>
            <a:r>
              <a:rPr lang="ru-RU" dirty="0" err="1"/>
              <a:t>Флеш</a:t>
            </a:r>
            <a:r>
              <a:rPr lang="ru-RU" dirty="0"/>
              <a:t>-накопителя не теряется при выключении питания устройства.</a:t>
            </a:r>
            <a:r>
              <a:rPr lang="ru-RU" b="1" dirty="0"/>
              <a:t> </a:t>
            </a:r>
          </a:p>
          <a:p>
            <a:pPr lvl="2" rtl="0"/>
            <a:r>
              <a:rPr lang="ru-RU" b="1" dirty="0" err="1"/>
              <a:t>running-config</a:t>
            </a:r>
            <a:r>
              <a:rPr lang="ru-RU" dirty="0"/>
              <a:t> - Это хранится в памяти случайного доступа (RAM). Он отражает текущую конфигурацию. Изменения текущей конфигурации незамедлительно влияют на работу устройства </a:t>
            </a:r>
            <a:r>
              <a:rPr lang="ru-RU" dirty="0" err="1"/>
              <a:t>Cisco</a:t>
            </a:r>
            <a:r>
              <a:rPr lang="ru-RU" dirty="0"/>
              <a:t>. ОЗУ — энергозависимая память. После отключения питания или перезагрузки устройства ОЗУ теряет все свое содержимое.</a:t>
            </a:r>
          </a:p>
          <a:p>
            <a:pPr lvl="2" rtl="0"/>
            <a:r>
              <a:rPr lang="ru-RU" dirty="0"/>
              <a:t>Чтобы сохранить изменения текущей конфигурации в файле загрузочной конфигурации, используйте команду привилегированного режима EXEC </a:t>
            </a:r>
            <a:r>
              <a:rPr lang="ru-RU" b="1" dirty="0" err="1"/>
              <a:t>copy</a:t>
            </a:r>
            <a:r>
              <a:rPr lang="ru-RU" b="1" dirty="0"/>
              <a:t> </a:t>
            </a:r>
            <a:r>
              <a:rPr lang="ru-RU" b="1" dirty="0" err="1"/>
              <a:t>running-config</a:t>
            </a:r>
            <a:r>
              <a:rPr lang="ru-RU" b="1" dirty="0"/>
              <a:t> </a:t>
            </a:r>
            <a:r>
              <a:rPr lang="ru-RU" b="1" dirty="0" err="1"/>
              <a:t>startup-config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4511C-BFF5-1740-9D8D-5996599C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68" y="3069540"/>
            <a:ext cx="3797300" cy="158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0BADB-2ABF-2846-9C26-13D42A99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196" y="3069540"/>
            <a:ext cx="3797300" cy="158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19969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«Проверьте свое понимание темы»</a:t>
            </a: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08FDDB5E-A0F2-A445-A3E2-506D15157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715" y="982690"/>
            <a:ext cx="8878570" cy="364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Упражнения «Проверьте свое понимание темы» предназначены для того, чтобы ученики могли быстро определить, поняли ли они содержание темы и могут ли они переходить к следующей, или им нужно вернуться и пересмотреть текущую тему.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Упражнения «Проверьте свое понимание темы» </a:t>
            </a:r>
            <a:r>
              <a:rPr lang="ru-RU" sz="1600" b="1" i="1" dirty="0"/>
              <a:t>не влияют </a:t>
            </a:r>
            <a:r>
              <a:rPr lang="ru-RU" sz="1600" dirty="0"/>
              <a:t>на оценки учащихся.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Для этих упражнений нет отдельных слайдов в презентации для инструкторов. Они перечислены в области заметок слайда перед их началом.</a:t>
            </a:r>
            <a:endParaRPr lang="en-US" dirty="0"/>
          </a:p>
          <a:p>
            <a:pPr marL="0" indent="0">
              <a:spcBef>
                <a:spcPct val="30000"/>
              </a:spcBef>
              <a:buFont typeface="Wingdings" panose="05000000000000000000" pitchFamily="2" charset="2"/>
              <a:buNone/>
            </a:pPr>
            <a:endParaRPr lang="en-US" dirty="0"/>
          </a:p>
          <a:p>
            <a:pPr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270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Сохранение конфигураций </a:t>
            </a:r>
            <a:br>
              <a:rPr lang="ru-RU" dirty="0">
                <a:latin typeface="Arial" charset="0"/>
              </a:rPr>
            </a:br>
            <a:r>
              <a:rPr lang="ru-RU" dirty="0">
                <a:latin typeface="Arial" charset="0"/>
              </a:rPr>
              <a:t>Изменение текущей конфигурации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798944"/>
            <a:ext cx="4766208" cy="3693972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Если изменения текущей конфигурации не принесли желаемых результатов и файл </a:t>
            </a:r>
            <a:r>
              <a:rPr lang="ru-RU" dirty="0" err="1"/>
              <a:t>running-config</a:t>
            </a:r>
            <a:r>
              <a:rPr lang="ru-RU" dirty="0"/>
              <a:t> пока не был сохранен, можно сделать следующее. Для этого вы можете: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Удалите измененные команды по отдельности.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Перезагрузить устройство с помощью команды привилегированного режима EXEC </a:t>
            </a:r>
            <a:r>
              <a:rPr lang="ru-RU" b="1" dirty="0" err="1"/>
              <a:t>reload</a:t>
            </a:r>
            <a:r>
              <a:rPr lang="ru-RU" dirty="0"/>
              <a:t>. </a:t>
            </a:r>
            <a:r>
              <a:rPr lang="ru-RU" i="1" dirty="0"/>
              <a:t>Примечание. Это приведет к кратковременному отключению устройства, что приведет к простою сети. </a:t>
            </a:r>
            <a:r>
              <a:rPr lang="ru-RU" dirty="0"/>
              <a:t> 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Если нежелательные изменения были сохранены в файл загрузочной конфигурации, возможно, придется удалить все конфигурации с помощью команды </a:t>
            </a:r>
            <a:r>
              <a:rPr lang="ru-RU" b="1" dirty="0" err="1"/>
              <a:t>erase</a:t>
            </a:r>
            <a:r>
              <a:rPr lang="ru-RU" b="1" dirty="0"/>
              <a:t> </a:t>
            </a:r>
            <a:r>
              <a:rPr lang="ru-RU" b="1" dirty="0" err="1"/>
              <a:t>startup-config</a:t>
            </a:r>
            <a:r>
              <a:rPr lang="ru-RU" dirty="0"/>
              <a:t> привилегированного режима EXEC. 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После удаления </a:t>
            </a:r>
            <a:r>
              <a:rPr lang="ru-RU" dirty="0" err="1"/>
              <a:t>startup-config</a:t>
            </a:r>
            <a:r>
              <a:rPr lang="ru-RU" dirty="0"/>
              <a:t> перезагрузите устройство, чтобы очистить файл </a:t>
            </a:r>
            <a:r>
              <a:rPr lang="ru-RU" dirty="0" err="1"/>
              <a:t>running-config</a:t>
            </a:r>
            <a:r>
              <a:rPr lang="ru-RU" dirty="0"/>
              <a:t> из оперативной памяти.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4B416-7F0C-F94A-8800-45BC8F45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2" y="1279716"/>
            <a:ext cx="4403011" cy="5780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1490C5-758B-324F-9836-42699B38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510" y="3220977"/>
            <a:ext cx="4411993" cy="6428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80115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/>
              <a:t>Сохранение конфигураций </a:t>
            </a:r>
            <a:br>
              <a:rPr lang="en-US" altLang="en-US" dirty="0"/>
            </a:br>
            <a:r>
              <a:rPr lang="ru-RU"/>
              <a:t>Видео - Изменение текущей конфигурации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E217619-873A-8243-BF56-AA8210C3E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Это видео будет охватывать следующее: </a:t>
            </a:r>
          </a:p>
          <a:p>
            <a:pPr lvl="1" rtl="0"/>
            <a:r>
              <a:rPr lang="ru-RU" sz="1500"/>
              <a:t>Скопируйте файл running-config в файл startup-config</a:t>
            </a:r>
          </a:p>
          <a:p>
            <a:pPr lvl="1" rtl="0"/>
            <a:r>
              <a:rPr lang="ru-RU" sz="1500"/>
              <a:t>Показать файлы в каталоге флэш-памяти или NVRAM</a:t>
            </a:r>
          </a:p>
          <a:p>
            <a:pPr lvl="1" rtl="0"/>
            <a:r>
              <a:rPr lang="ru-RU" sz="1500"/>
              <a:t>за счет использования сокращений.</a:t>
            </a:r>
          </a:p>
          <a:p>
            <a:pPr lvl="1" rtl="0"/>
            <a:r>
              <a:rPr lang="ru-RU" sz="1500"/>
              <a:t>Удалите файл загрузочной конфигурации на маршрутизаторе.</a:t>
            </a:r>
          </a:p>
          <a:p>
            <a:pPr lvl="1" rtl="0"/>
            <a:r>
              <a:rPr lang="ru-RU" sz="1500"/>
              <a:t>Скопируйте файл running-config в файл startup-config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4013740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sz="1600" dirty="0">
                <a:latin typeface="Arial" charset="0"/>
              </a:rPr>
              <a:t>Сохранение конфигураций</a:t>
            </a:r>
            <a:br>
              <a:rPr lang="en-US" sz="1600" dirty="0">
                <a:latin typeface="Arial" charset="0"/>
              </a:rPr>
            </a:br>
            <a:r>
              <a:rPr lang="ru-RU" dirty="0">
                <a:latin typeface="Arial" charset="0"/>
              </a:rPr>
              <a:t>Запись конфигурации в текстовый файл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1025868"/>
            <a:ext cx="4669404" cy="3149622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Файлы конфигурации можно также сохранить в виде текстового документа.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Шаг 1.</a:t>
            </a:r>
            <a:r>
              <a:rPr lang="ru-RU" dirty="0"/>
              <a:t>Откройте программу эмуляции терминала, например </a:t>
            </a:r>
            <a:r>
              <a:rPr lang="ru-RU" dirty="0" err="1"/>
              <a:t>PuTTY</a:t>
            </a:r>
            <a:r>
              <a:rPr lang="ru-RU" dirty="0"/>
              <a:t> или </a:t>
            </a:r>
            <a:r>
              <a:rPr lang="ru-RU" dirty="0" err="1"/>
              <a:t>Tera</a:t>
            </a:r>
            <a:r>
              <a:rPr lang="ru-RU" dirty="0"/>
              <a:t> </a:t>
            </a:r>
            <a:r>
              <a:rPr lang="ru-RU" dirty="0" err="1"/>
              <a:t>Term</a:t>
            </a:r>
            <a:r>
              <a:rPr lang="ru-RU" dirty="0"/>
              <a:t>, связанную с коммутатором.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Шаг 2.</a:t>
            </a:r>
            <a:r>
              <a:rPr lang="ru-RU" dirty="0"/>
              <a:t>Активируйте ведение журнала в программе терминала и назначьте файлу журнала имя и место сохранения. На рисунке показано, что </a:t>
            </a:r>
            <a:r>
              <a:rPr lang="ru-RU" b="1" dirty="0" err="1"/>
              <a:t>All</a:t>
            </a:r>
            <a:r>
              <a:rPr lang="ru-RU" b="1" dirty="0"/>
              <a:t> </a:t>
            </a:r>
            <a:r>
              <a:rPr lang="ru-RU" b="1" dirty="0" err="1"/>
              <a:t>session</a:t>
            </a:r>
            <a:r>
              <a:rPr lang="ru-RU" b="1" dirty="0"/>
              <a:t> </a:t>
            </a:r>
            <a:r>
              <a:rPr lang="ru-RU" b="1" dirty="0" err="1"/>
              <a:t>output</a:t>
            </a:r>
            <a:r>
              <a:rPr lang="ru-RU" dirty="0"/>
              <a:t> (Все выходные данные сеанса) будут записываться в указанный файл (например, </a:t>
            </a:r>
            <a:r>
              <a:rPr lang="ru-RU" dirty="0" err="1"/>
              <a:t>MySwitchLogs</a:t>
            </a:r>
            <a:r>
              <a:rPr lang="ru-RU" dirty="0"/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032B8-D700-E144-B6B6-769AEAE1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303" y="798944"/>
            <a:ext cx="3097246" cy="3060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712653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Сохранение конфигураций </a:t>
            </a:r>
            <a:br>
              <a:rPr lang="ru-RU" dirty="0">
                <a:latin typeface="Arial" charset="0"/>
              </a:rPr>
            </a:br>
            <a:r>
              <a:rPr lang="ru-RU" dirty="0">
                <a:latin typeface="Arial" charset="0"/>
              </a:rPr>
              <a:t>Запись конфигурации в текстовый файл (продолжение)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1025868"/>
            <a:ext cx="4426643" cy="2032292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b="1"/>
              <a:t>Шаг 3.</a:t>
            </a:r>
            <a:r>
              <a:rPr lang="ru-RU"/>
              <a:t>В командной строке привилегированного режима EXEC выполните команду </a:t>
            </a:r>
            <a:r>
              <a:rPr lang="ru-RU" b="1"/>
              <a:t>show running-config</a:t>
            </a:r>
            <a:r>
              <a:rPr lang="ru-RU"/>
              <a:t> или show startup-config</a:t>
            </a:r>
            <a:r>
              <a:rPr lang="ru-RU" b="1"/>
              <a:t>.</a:t>
            </a:r>
            <a:r>
              <a:rPr lang="ru-RU"/>
              <a:t> Текст, отображенный в окне терминала, будет помещен в выбранный файл.</a:t>
            </a:r>
            <a:r>
              <a:rPr lang="ru-RU" b="1"/>
              <a:t>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b="1"/>
              <a:t>Шаг 4.</a:t>
            </a:r>
            <a:r>
              <a:rPr lang="ru-RU"/>
              <a:t>Отключите ведение журнала в программе терминала. На рис. 3 показано, как отключить ведение журнала сеанса, выбрав </a:t>
            </a:r>
            <a:r>
              <a:rPr lang="ru-RU" b="1"/>
              <a:t>None (Нет).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3EBE3-D0C8-1649-B1E6-3A809EA2B12E}"/>
              </a:ext>
            </a:extLst>
          </p:cNvPr>
          <p:cNvSpPr txBox="1"/>
          <p:nvPr/>
        </p:nvSpPr>
        <p:spPr>
          <a:xfrm>
            <a:off x="145357" y="3392887"/>
            <a:ext cx="464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ru-RU" sz="1400">
                <a:solidFill>
                  <a:srgbClr val="000000"/>
                </a:solidFill>
              </a:rPr>
              <a:t>Созданный текстовый файл можно использовать как протокол текущей конфигурации устройства и для восстановления конфигурации. Возможно, файл придется отредактировать, прежде чем использовать его для восстановления сохраненной конфигурации на устройстве.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37528-5FAE-AF40-98B6-5AD607DD4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75" y="1207192"/>
            <a:ext cx="3302000" cy="50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73C8A3-8D0C-BD49-BC45-77D5A34CE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870" y="2123440"/>
            <a:ext cx="2569210" cy="2538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9728335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br>
              <a:rPr lang="en-US" altLang="en-US" dirty="0"/>
            </a:br>
            <a:r>
              <a:rPr lang="ru-RU" sz="1600" dirty="0"/>
              <a:t>Сохранение конфигурации</a:t>
            </a:r>
            <a:br>
              <a:rPr lang="ru-RU" dirty="0"/>
            </a:br>
            <a:r>
              <a:rPr lang="ru-RU" dirty="0"/>
              <a:t> </a:t>
            </a: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. Настройка начальных параметров коммутации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В этом задании </a:t>
            </a: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 вы будете делать следующее: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Проверка конфигурации коммутатора по умолчанию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основных параметров коммутатора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баннера MOTD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Сохранение файлов конфигурации в NVRAM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второго коммутатора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7958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98320"/>
            <a:ext cx="8280314" cy="91948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2.6 Порты и адреса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754946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>
                <a:latin typeface="Arial" charset="0"/>
              </a:rPr>
              <a:t>Порты и адреса  </a:t>
            </a:r>
            <a:br>
              <a:rPr lang="en-US" dirty="0">
                <a:latin typeface="Arial" charset="0"/>
              </a:rPr>
            </a:br>
            <a:r>
              <a:rPr lang="ru-RU">
                <a:latin typeface="Arial" charset="0"/>
              </a:rPr>
              <a:t>IP-адреса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78028"/>
            <a:ext cx="4966970" cy="3470452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/>
              <a:t>Чтобы устройства обнаружили друг друга и установили сквозное подключение по сети Интернет, используются IP-адреса.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/>
              <a:t>Структура адреса IPv4 называется десятичной записью с точками и представляется четырьмя десятичными числами от 0 до 255.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/>
              <a:t>Маска подсети IPv4 — это 32-битовое значение, которое отделяет сетевую часть адреса от узловой части. Маска подсети в сочетании с адресом IPv4 определяет, к какой конкретной подсети относится устройство.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/>
              <a:t>Адрес шлюза по умолчанию — это IP-адрес маршрутизатора, который узел будет использовать для доступа к удаленным сетям, в том числе к Интернету.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12ECD-1A31-894A-9A63-9B7391FF2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789" y="798944"/>
            <a:ext cx="2805347" cy="3185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532378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>
                <a:latin typeface="Arial" charset="0"/>
              </a:rPr>
              <a:t>Порты и адреса </a:t>
            </a:r>
            <a:br>
              <a:rPr lang="en-US" dirty="0">
                <a:latin typeface="Arial" charset="0"/>
              </a:rPr>
            </a:br>
            <a:r>
              <a:rPr lang="ru-RU">
                <a:latin typeface="Arial" charset="0"/>
              </a:rPr>
              <a:t>IP-адреса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7" y="878028"/>
            <a:ext cx="4426643" cy="2483330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Длина IPv6-адресов составляет 128 бит, написанных в виде строки шестнадцатеричных значений. Каждые 4 бита представлены одной шестнадцатеричной цифрой, причем общее количество шестнадцатеричных значений равно 32. Группы из четырех шестнадцатеричных цифр разделяются двоеточием «:».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IPv6-адреса нечувствительны к регистру, их можно записывать как строчными, так и прописными буквами.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52806-A70C-3F40-B8E0-3738FD2C1D8A}"/>
              </a:ext>
            </a:extLst>
          </p:cNvPr>
          <p:cNvSpPr/>
          <p:nvPr/>
        </p:nvSpPr>
        <p:spPr>
          <a:xfrm>
            <a:off x="84966" y="4026207"/>
            <a:ext cx="89740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ru-RU" sz="1400" dirty="0">
                <a:solidFill>
                  <a:srgbClr val="000000"/>
                </a:solidFill>
                <a:latin typeface="CiscoSans"/>
              </a:rPr>
              <a:t>Примечание. Под IP в этом курсе понимаются оба протокола: IPv4 и IPv6. Протокол IPv6 — последняя версия протокола IP, пришедшая на замену более распространенной версии IPv4.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AA326-B67D-1641-A8A7-873233FF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30" y="798944"/>
            <a:ext cx="3562384" cy="2992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8856760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B82CF-0ABB-FE4B-81D3-C0C9C57E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453" y="653287"/>
            <a:ext cx="4595547" cy="3132757"/>
          </a:xfrm>
          <a:prstGeom prst="rect">
            <a:avLst/>
          </a:prstGeom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>
                <a:latin typeface="Arial" charset="0"/>
              </a:rPr>
              <a:t>Порты и адреса</a:t>
            </a:r>
            <a:br>
              <a:rPr lang="en-US" dirty="0">
                <a:latin typeface="Arial" charset="0"/>
              </a:rPr>
            </a:br>
            <a:r>
              <a:rPr lang="ru-RU">
                <a:latin typeface="Arial" charset="0"/>
              </a:rPr>
              <a:t> Интерфейсы и порты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79135"/>
            <a:ext cx="5227455" cy="3797413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dirty="0"/>
              <a:t>Сетевой обмен данными зависит от интерфейсов оконечных пользовательских устройств, интерфейсов сетевых устройств и кабелей, при помощи которых они соединены.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dirty="0"/>
              <a:t>Передача данных осуществляется посредством витых медных кабелей, оптоволоконных кабелей, коаксиальных кабелей или с помощью беспроводной связи.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Типы сред передачи данных различаются возможностями и преимуществами. Вот некоторые различия между типами средств подключения.</a:t>
            </a:r>
          </a:p>
          <a:p>
            <a:pPr lvl="3" rtl="0">
              <a:spcAft>
                <a:spcPts val="100"/>
              </a:spcAft>
            </a:pPr>
            <a:r>
              <a:rPr lang="ru-RU" dirty="0"/>
              <a:t>Расстояние, на которое средство подключения может передавать сигнал</a:t>
            </a:r>
          </a:p>
          <a:p>
            <a:pPr lvl="3" rtl="0">
              <a:spcAft>
                <a:spcPts val="100"/>
              </a:spcAft>
            </a:pPr>
            <a:r>
              <a:rPr lang="ru-RU" dirty="0"/>
              <a:t>Среда установки средств подключения</a:t>
            </a:r>
          </a:p>
          <a:p>
            <a:pPr lvl="3" rtl="0">
              <a:spcAft>
                <a:spcPts val="100"/>
              </a:spcAft>
            </a:pPr>
            <a:r>
              <a:rPr lang="ru-RU" dirty="0"/>
              <a:t>Объемы данных и скорость передачи</a:t>
            </a:r>
          </a:p>
          <a:p>
            <a:pPr lvl="3" rtl="0">
              <a:spcAft>
                <a:spcPts val="100"/>
              </a:spcAft>
            </a:pPr>
            <a:r>
              <a:rPr lang="ru-RU" dirty="0"/>
              <a:t>Стоимость средства подключения и его установка</a:t>
            </a:r>
          </a:p>
          <a:p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726597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28800"/>
            <a:ext cx="8280314" cy="88900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2.7 Настройка IP-адресации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10011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2: Задания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695135" cy="348414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ru-RU" dirty="0"/>
              <a:t>Какие задания представлены в этом модуле?</a:t>
            </a:r>
            <a:endParaRPr lang="en-US" dirty="0"/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76530"/>
              </p:ext>
            </p:extLst>
          </p:nvPr>
        </p:nvGraphicFramePr>
        <p:xfrm>
          <a:off x="455999" y="1147358"/>
          <a:ext cx="8461425" cy="326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1859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39033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6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Страница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Тип</a:t>
                      </a:r>
                      <a:r>
                        <a:rPr lang="ru-RU" sz="1200" baseline="0" dirty="0"/>
                        <a:t> задания</a:t>
                      </a:r>
                      <a:endParaRPr lang="ru-RU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Название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Функционал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2.1.6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Проверьте свое понимание темы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Доступ к </a:t>
                      </a:r>
                      <a:r>
                        <a:rPr lang="en-US" sz="1100" dirty="0"/>
                        <a:t>Cisco IOS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2.2.3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Основные командные режимы интерфейса командной строки IOS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2.2.5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Переключение между режимами </a:t>
                      </a:r>
                      <a:r>
                        <a:rPr lang="en-US" sz="1100" dirty="0"/>
                        <a:t>IOS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Проверка</a:t>
                      </a:r>
                      <a:r>
                        <a:rPr lang="ru-RU" sz="1100" baseline="0" dirty="0"/>
                        <a:t> синтаксиса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Навигация по </a:t>
                      </a:r>
                      <a:r>
                        <a:rPr lang="en-US" sz="1100" dirty="0"/>
                        <a:t>IOS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2.2.8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Проверьте свое понимание темы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Навигация по </a:t>
                      </a:r>
                      <a:r>
                        <a:rPr lang="en-US" sz="1100" dirty="0"/>
                        <a:t>IOS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2.3.4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Контекстная справка и проверка синтаксиса команд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2.3.6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Горячие клавиши и клавиши быстрого вызова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20668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2.3.7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Навигация по </a:t>
                      </a:r>
                      <a:r>
                        <a:rPr lang="en-US" sz="1100" dirty="0"/>
                        <a:t>IOS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Настройка IP-адресации </a:t>
            </a:r>
            <a:br>
              <a:rPr lang="ru-RU" dirty="0">
                <a:latin typeface="Arial" charset="0"/>
              </a:rPr>
            </a:br>
            <a:r>
              <a:rPr lang="ru-RU" dirty="0">
                <a:latin typeface="Arial" charset="0"/>
              </a:rPr>
              <a:t>Настройка IP-адресов оконечных устройств вручную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1541" y="1133197"/>
            <a:ext cx="5066723" cy="3511092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dirty="0"/>
              <a:t>Конечным устройствам в сети нужен IP-адрес для связи с другими устройствами в сети.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dirty="0"/>
              <a:t>IP-адрес можно ввести в оконечное устройство вручную или получить автоматически с помощью протокола DHCP.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Чтобы вручную настроить адрес IPv4 на узле ОС </a:t>
            </a:r>
            <a:r>
              <a:rPr lang="ru-RU" dirty="0" err="1"/>
              <a:t>Windows</a:t>
            </a:r>
            <a:r>
              <a:rPr lang="ru-RU" dirty="0"/>
              <a:t>, откройте </a:t>
            </a:r>
            <a:r>
              <a:rPr lang="ru-RU" b="1" dirty="0"/>
              <a:t>«Панель управления &gt; Центр общего доступа к сети &gt; Изменить параметры адаптера»</a:t>
            </a:r>
            <a:r>
              <a:rPr lang="ru-RU" dirty="0"/>
              <a:t> и выберите нужный адаптер. Затем щелкните его правой кнопкой мыши и выберите </a:t>
            </a:r>
            <a:r>
              <a:rPr lang="ru-RU" b="1" dirty="0"/>
              <a:t>«Свойства»</a:t>
            </a:r>
            <a:r>
              <a:rPr lang="ru-RU" dirty="0"/>
              <a:t>, чтобы </a:t>
            </a:r>
            <a:r>
              <a:rPr lang="ru-RU" b="1" dirty="0"/>
              <a:t>отобразить свойства подключения по локальной сети</a:t>
            </a:r>
            <a:r>
              <a:rPr lang="ru-RU" dirty="0"/>
              <a:t>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Откроется окно </a:t>
            </a:r>
            <a:r>
              <a:rPr lang="ru-RU" b="1" dirty="0"/>
              <a:t>Свойства: Протокол Интернета версии 4 (TCP/IPv4)</a:t>
            </a:r>
            <a:r>
              <a:rPr lang="ru-RU" dirty="0"/>
              <a:t>. Настройте адрес IPv4 и маску подсети, а также шлюз по умолчанию.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FDA38-6FB0-934C-B537-1EABA2C6C6FB}"/>
              </a:ext>
            </a:extLst>
          </p:cNvPr>
          <p:cNvSpPr/>
          <p:nvPr/>
        </p:nvSpPr>
        <p:spPr>
          <a:xfrm>
            <a:off x="5521613" y="3949232"/>
            <a:ext cx="3160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ru-RU" sz="1400" dirty="0">
                <a:solidFill>
                  <a:srgbClr val="000000"/>
                </a:solidFill>
                <a:latin typeface="CiscoSans"/>
              </a:rPr>
              <a:t>Примечание. Параметры адресации IPv6 и конфигурации аналогичны IPv4.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BBFFA-CC3E-764D-A8A3-A26771642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190" y="938988"/>
            <a:ext cx="2527300" cy="287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6346141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Настройка IP-адресации </a:t>
            </a:r>
            <a:br>
              <a:rPr lang="ru-RU" dirty="0">
                <a:latin typeface="Arial" charset="0"/>
              </a:rPr>
            </a:br>
            <a:r>
              <a:rPr lang="ru-RU" dirty="0">
                <a:latin typeface="Arial" charset="0"/>
              </a:rPr>
              <a:t>Автоматическая настройка IP-адресов оконечных устройств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938988"/>
            <a:ext cx="4856479" cy="3663492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DHCP обеспечивает автоматическую настройку адреса IPv4 для каждого оконечного устройства с включенным режимом DHCP.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Для автоматической настройки IPv4-адресов компьютеры обычно используют по умолчанию DHCP.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Чтобы вручную настроить адрес IPv4 на узле ОС </a:t>
            </a:r>
            <a:r>
              <a:rPr lang="ru-RU" dirty="0" err="1"/>
              <a:t>Windows</a:t>
            </a:r>
            <a:r>
              <a:rPr lang="ru-RU" dirty="0"/>
              <a:t>, откройте </a:t>
            </a:r>
            <a:r>
              <a:rPr lang="ru-RU" b="1" dirty="0"/>
              <a:t>«Панель управления &gt; Центр общего доступа к сети &gt; Изменить параметры адаптера»</a:t>
            </a:r>
            <a:r>
              <a:rPr lang="ru-RU" dirty="0"/>
              <a:t> и выберите нужный адаптер. Затем щелкните его правой кнопкой мыши и выберите </a:t>
            </a:r>
            <a:r>
              <a:rPr lang="ru-RU" b="1" dirty="0"/>
              <a:t>«Свойства»</a:t>
            </a:r>
            <a:r>
              <a:rPr lang="ru-RU" dirty="0"/>
              <a:t>, чтобы </a:t>
            </a:r>
            <a:r>
              <a:rPr lang="ru-RU" b="1" dirty="0"/>
              <a:t>отобразить свойства подключения по локальной сети</a:t>
            </a:r>
            <a:r>
              <a:rPr lang="ru-RU" dirty="0"/>
              <a:t>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Установите флажки </a:t>
            </a:r>
            <a:r>
              <a:rPr lang="ru-RU" b="1" dirty="0"/>
              <a:t>Получить IP-адрес автоматически</a:t>
            </a:r>
            <a:r>
              <a:rPr lang="ru-RU" dirty="0"/>
              <a:t> и </a:t>
            </a:r>
            <a:r>
              <a:rPr lang="ru-RU" b="1" dirty="0"/>
              <a:t>Получить адрес DNS-сервера автоматически</a:t>
            </a:r>
            <a:r>
              <a:rPr lang="ru-RU" dirty="0"/>
              <a:t> в окне </a:t>
            </a:r>
            <a:r>
              <a:rPr lang="ru-RU" b="1" dirty="0"/>
              <a:t>"Свойства протокола Интернета (TCP/IP)"</a:t>
            </a:r>
            <a:r>
              <a:rPr lang="ru-RU" dirty="0"/>
              <a:t>, а затем нажмите </a:t>
            </a:r>
            <a:r>
              <a:rPr lang="ru-RU" b="1" dirty="0"/>
              <a:t>ОК</a:t>
            </a:r>
            <a:r>
              <a:rPr lang="ru-RU" dirty="0"/>
              <a:t>.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D8786-A352-1549-ACB6-B3928D449601}"/>
              </a:ext>
            </a:extLst>
          </p:cNvPr>
          <p:cNvSpPr/>
          <p:nvPr/>
        </p:nvSpPr>
        <p:spPr>
          <a:xfrm>
            <a:off x="4856480" y="3961932"/>
            <a:ext cx="41421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ru-RU" sz="1400" b="1">
                <a:solidFill>
                  <a:srgbClr val="000000"/>
                </a:solidFill>
                <a:latin typeface="CiscoSans"/>
              </a:rPr>
              <a:t>Примечание </a:t>
            </a:r>
            <a:r>
              <a:rPr lang="ru-RU" sz="1400">
                <a:solidFill>
                  <a:srgbClr val="000000"/>
                </a:solidFill>
                <a:latin typeface="CiscoSans"/>
              </a:rPr>
              <a:t>IPv6 использует DHCPv6 и SLAAC (Stateless Address Autoconfiguration) для динамического распределения адресов.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4E9A44-0E92-5E48-9CDF-6DB173E87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40" y="938988"/>
            <a:ext cx="2540000" cy="2882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6015740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 dirty="0">
                <a:latin typeface="Arial" charset="0"/>
              </a:rPr>
              <a:t>Настройка IP-адресации</a:t>
            </a:r>
            <a:br>
              <a:rPr lang="ru-RU" dirty="0">
                <a:latin typeface="Arial" charset="0"/>
              </a:rPr>
            </a:br>
            <a:r>
              <a:rPr lang="ru-RU" dirty="0">
                <a:latin typeface="Arial" charset="0"/>
              </a:rPr>
              <a:t>Виртуальный интерфейс коммутатора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3614" y="982574"/>
            <a:ext cx="7988427" cy="1763572"/>
          </a:xfrm>
        </p:spPr>
        <p:txBody>
          <a:bodyPr/>
          <a:lstStyle/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Для удаленного доступа к коммутатору на интерфейсе (SVI) нужно настроить IP-адрес и маску подсети. 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Чтобы настроить SVI на коммутаторе, выполните следующие действия.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Введите команду </a:t>
            </a:r>
            <a:r>
              <a:rPr lang="ru-RU" b="1" dirty="0" err="1"/>
              <a:t>interface</a:t>
            </a:r>
            <a:r>
              <a:rPr lang="ru-RU" b="1" dirty="0"/>
              <a:t> </a:t>
            </a:r>
            <a:r>
              <a:rPr lang="ru-RU" b="1" dirty="0" err="1"/>
              <a:t>vlan</a:t>
            </a:r>
            <a:r>
              <a:rPr lang="ru-RU" b="1" dirty="0"/>
              <a:t> 1</a:t>
            </a:r>
            <a:r>
              <a:rPr lang="ru-RU" dirty="0"/>
              <a:t> в режиме глобальной конфигурации.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Затем назначьте адрес IPv4 с помощью команды конфигурации интерфейса </a:t>
            </a:r>
            <a:r>
              <a:rPr lang="ru-RU" b="1" dirty="0" err="1"/>
              <a:t>ip</a:t>
            </a:r>
            <a:r>
              <a:rPr lang="ru-RU" b="1" dirty="0"/>
              <a:t> </a:t>
            </a:r>
            <a:r>
              <a:rPr lang="ru-RU" b="1" dirty="0" err="1"/>
              <a:t>address</a:t>
            </a:r>
            <a:r>
              <a:rPr lang="ru-RU" b="1" dirty="0"/>
              <a:t> </a:t>
            </a:r>
            <a:r>
              <a:rPr lang="ru-RU" i="1" dirty="0"/>
              <a:t>IP-адрес, маска подсети</a:t>
            </a:r>
            <a:r>
              <a:rPr lang="ru-RU" dirty="0"/>
              <a:t>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Наконец, включите виртуальный интерфейс с помощью команды конфигурации интерфейса </a:t>
            </a:r>
            <a:r>
              <a:rPr lang="ru-RU" b="1" dirty="0" err="1"/>
              <a:t>no</a:t>
            </a:r>
            <a:r>
              <a:rPr lang="ru-RU" b="1" dirty="0"/>
              <a:t> </a:t>
            </a:r>
            <a:r>
              <a:rPr lang="ru-RU" b="1" dirty="0" err="1"/>
              <a:t>shutdown</a:t>
            </a:r>
            <a:r>
              <a:rPr lang="ru-RU" dirty="0"/>
              <a:t>. </a:t>
            </a:r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FA39A-A4D6-AC42-B002-4D770021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799" y="3203284"/>
            <a:ext cx="5232400" cy="838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82395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 dirty="0"/>
              <a:t>Настройка IP-адресации </a:t>
            </a:r>
            <a:br>
              <a:rPr lang="ru-RU" dirty="0"/>
            </a:b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. Создание основных подключений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В этом задании </a:t>
            </a: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 вы будете делать следующее: </a:t>
            </a:r>
          </a:p>
          <a:p>
            <a:pPr rtl="0"/>
            <a:r>
              <a:rPr lang="ru-RU" dirty="0"/>
              <a:t>Выполнение базовой конфигурации на двух коммутаторах</a:t>
            </a:r>
          </a:p>
          <a:p>
            <a:pPr rtl="0"/>
            <a:r>
              <a:rPr lang="ru-RU" dirty="0"/>
              <a:t>Настройка ПК</a:t>
            </a:r>
          </a:p>
          <a:p>
            <a:pPr rtl="0"/>
            <a:r>
              <a:rPr lang="ru-RU" dirty="0"/>
              <a:t>Настройка интерфейса управления коммутатором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222214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38960"/>
            <a:ext cx="8231464" cy="878840"/>
          </a:xfrm>
        </p:spPr>
        <p:txBody>
          <a:bodyPr/>
          <a:lstStyle/>
          <a:p>
            <a:pPr rtl="0"/>
            <a:r>
              <a:rPr lang="ru-RU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2.8 Проверка подключения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192336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 dirty="0"/>
              <a:t>Проверка подключения</a:t>
            </a:r>
            <a:br>
              <a:rPr lang="en-US" altLang="en-US" dirty="0"/>
            </a:br>
            <a:r>
              <a:rPr lang="ru-RU" altLang="en-US" dirty="0"/>
              <a:t>В</a:t>
            </a:r>
            <a:r>
              <a:rPr lang="ru-RU" dirty="0"/>
              <a:t>идео  — Проверка назначения интерфейса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DFE6A00-3F69-8844-854B-25DE4C1FA2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Это видео будет охватывать следующее: </a:t>
            </a:r>
          </a:p>
          <a:p>
            <a:pPr rtl="0"/>
            <a:r>
              <a:rPr lang="ru-RU"/>
              <a:t>Подключите консольный кабель от ПК к коммутатору</a:t>
            </a:r>
          </a:p>
          <a:p>
            <a:pPr rtl="0"/>
            <a:r>
              <a:rPr lang="ru-RU"/>
              <a:t>Используйте программу эмуляции терминала и примите значения по умолчанию, чтобы вывести вас в командную строку</a:t>
            </a:r>
          </a:p>
          <a:p>
            <a:pPr rtl="0"/>
            <a:r>
              <a:rPr lang="ru-RU"/>
              <a:t>Введите команду enable для перехода в привилегированный режим EXEC.</a:t>
            </a:r>
          </a:p>
          <a:p>
            <a:pPr rtl="0"/>
            <a:r>
              <a:rPr lang="ru-RU"/>
              <a:t>Используйте режим глобальной конфигурации и режим конфигурации интерфейса для ввода команды no shutdown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79251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8872"/>
            <a:ext cx="9144000" cy="592921"/>
          </a:xfrm>
        </p:spPr>
        <p:txBody>
          <a:bodyPr/>
          <a:lstStyle/>
          <a:p>
            <a:pPr rtl="0"/>
            <a:r>
              <a:rPr lang="ru-RU" sz="1600" dirty="0"/>
              <a:t>Проверка подключения </a:t>
            </a:r>
            <a:br>
              <a:rPr lang="ru-RU" dirty="0"/>
            </a:br>
            <a:r>
              <a:rPr lang="ru-RU" dirty="0"/>
              <a:t>Тестирование сквозного подключения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B60464C-0A80-A940-A33A-E874557E1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В этом видео будет рассказываться об использовании команды ping для проверки подключения обоих коммутаторов и обоих ПК.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968395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rtl="0"/>
            <a:r>
              <a:rPr lang="ru-RU">
                <a:solidFill>
                  <a:schemeClr val="accent5">
                    <a:lumMod val="40000"/>
                    <a:lumOff val="60000"/>
                  </a:schemeClr>
                </a:solidFill>
              </a:rPr>
              <a:t>2.9 Практика и контрольная работа модуля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3862"/>
            <a:ext cx="9144000" cy="592921"/>
          </a:xfrm>
        </p:spPr>
        <p:txBody>
          <a:bodyPr/>
          <a:lstStyle/>
          <a:p>
            <a:pPr rtl="0"/>
            <a:r>
              <a:rPr lang="ru-RU" sz="1600"/>
              <a:t>Практика и контрольная работа модуля </a:t>
            </a:r>
            <a:br>
              <a:rPr lang="en-US" altLang="en-US" sz="1600" dirty="0"/>
            </a:br>
            <a:r>
              <a:rPr lang="ru-RU"/>
              <a:t>Packet Tracer – Базовая конфигурация коммутатора и оконечного устройства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034322"/>
            <a:ext cx="8649325" cy="3522688"/>
          </a:xfrm>
        </p:spPr>
        <p:txBody>
          <a:bodyPr/>
          <a:lstStyle/>
          <a:p>
            <a:pPr marL="0" indent="0" rtl="0">
              <a:buNone/>
            </a:pPr>
            <a:r>
              <a:rPr lang="ru-RU"/>
              <a:t>В этом задании Packet Tracer вы будете делать следующее:</a:t>
            </a:r>
          </a:p>
          <a:p>
            <a:pPr rtl="0"/>
            <a:r>
              <a:rPr lang="ru-RU"/>
              <a:t>Настройка имен узлов и IP-адресов на двух коммутаторах</a:t>
            </a:r>
          </a:p>
          <a:p>
            <a:pPr rtl="0"/>
            <a:r>
              <a:rPr lang="ru-RU"/>
              <a:t>Используя команды Cisco IOS, задайте параметры доступа или ограничьте доступ к конфигурации устройства.</a:t>
            </a:r>
          </a:p>
          <a:p>
            <a:pPr rtl="0"/>
            <a:r>
              <a:rPr lang="ru-RU"/>
              <a:t>·Используя команды операционной системы Cisco IOS, сохранить текущую конфигурацию</a:t>
            </a:r>
          </a:p>
          <a:p>
            <a:pPr rtl="0"/>
            <a:r>
              <a:rPr lang="ru-RU"/>
              <a:t>Задайте двум хост-устройствам IP-адреса.</a:t>
            </a:r>
          </a:p>
          <a:p>
            <a:pPr rtl="0"/>
            <a:r>
              <a:rPr lang="ru-RU"/>
              <a:t>Проверьте подключение между двумя оконечными устройствами (ПК).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7446697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92425"/>
          </a:xfrm>
        </p:spPr>
        <p:txBody>
          <a:bodyPr/>
          <a:lstStyle/>
          <a:p>
            <a:pPr rtl="0"/>
            <a:r>
              <a:rPr lang="ru-RU" sz="1600" dirty="0"/>
              <a:t>Практика и контрольная работа модуля </a:t>
            </a:r>
            <a:br>
              <a:rPr lang="en-US" altLang="en-US" dirty="0"/>
            </a:br>
            <a:r>
              <a:rPr lang="ru-RU" dirty="0" err="1"/>
              <a:t>Packet</a:t>
            </a:r>
            <a:r>
              <a:rPr lang="ru-RU" dirty="0"/>
              <a:t> </a:t>
            </a:r>
            <a:r>
              <a:rPr lang="ru-RU" dirty="0" err="1"/>
              <a:t>Tracer</a:t>
            </a:r>
            <a:r>
              <a:rPr lang="ru-RU" dirty="0"/>
              <a:t> – Базовая конфигурация коммутатора и оконечного устройства 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913010-55BD-654E-8C45-7CAB421D7C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882" y="1351370"/>
            <a:ext cx="8649325" cy="3205640"/>
          </a:xfrm>
        </p:spPr>
        <p:txBody>
          <a:bodyPr/>
          <a:lstStyle/>
          <a:p>
            <a:pPr marL="0" indent="0" rtl="0">
              <a:buNone/>
            </a:pPr>
            <a:r>
              <a:rPr lang="ru-RU" dirty="0"/>
              <a:t>В этой лабораторной работе вы выполните следующие задачи: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топологии сети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узлов ПК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ru-RU" dirty="0"/>
              <a:t>Настройка и проверка основных параметров коммутатора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3805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2: Задания (Продолжение)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769026" cy="281711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ru-RU" dirty="0"/>
              <a:t>Какие задания представлены в этом модуле?</a:t>
            </a:r>
            <a:endParaRPr lang="en-US" dirty="0"/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068398"/>
              </p:ext>
            </p:extLst>
          </p:nvPr>
        </p:nvGraphicFramePr>
        <p:xfrm>
          <a:off x="455999" y="1147358"/>
          <a:ext cx="8457092" cy="326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132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192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Страница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Тип</a:t>
                      </a:r>
                      <a:r>
                        <a:rPr lang="ru-RU" sz="1200" baseline="0" dirty="0"/>
                        <a:t> задания</a:t>
                      </a:r>
                      <a:endParaRPr lang="ru-RU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Название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Функционал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2.3.8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Лабораторная работа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Навигация по IOS с помощью </a:t>
                      </a:r>
                      <a:r>
                        <a:rPr lang="ru-RU" sz="1100" dirty="0" err="1"/>
                        <a:t>Tera</a:t>
                      </a:r>
                      <a:r>
                        <a:rPr lang="ru-RU" sz="1100" dirty="0"/>
                        <a:t> </a:t>
                      </a:r>
                      <a:r>
                        <a:rPr lang="ru-RU" sz="1100" dirty="0" err="1"/>
                        <a:t>Term</a:t>
                      </a:r>
                      <a:r>
                        <a:rPr lang="ru-RU" sz="1100" dirty="0"/>
                        <a:t> при консольном подключении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2239220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2.4.6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Безопасность административного доступа к коммутатору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2.4.7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Проверка</a:t>
                      </a:r>
                      <a:r>
                        <a:rPr lang="ru-RU" sz="1100" baseline="0" dirty="0"/>
                        <a:t> синтаксиса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Базовая настройка устройства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2.4.8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Проверьте свое понимание темы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Базовая настройка устройства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2.5.3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Изменение текущей конфигурации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2.5.5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Настройка начальных параметров коммутатора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2.6.3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Проверьте свое понимание темы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Порты и адреса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2.7.3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Проверка</a:t>
                      </a:r>
                      <a:r>
                        <a:rPr lang="ru-RU" sz="1100" baseline="0" dirty="0"/>
                        <a:t> синтаксиса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Проверка конфигурации IP ПК с </a:t>
                      </a:r>
                      <a:r>
                        <a:rPr lang="ru-RU" sz="1100" dirty="0" err="1"/>
                        <a:t>Windows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20668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9534722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ru-RU" sz="1600">
                <a:latin typeface="Arial" charset="0"/>
              </a:rPr>
              <a:t>Практика и контрольная работа модуля </a:t>
            </a:r>
            <a:br>
              <a:rPr lang="en-US" dirty="0">
                <a:latin typeface="Arial" charset="0"/>
              </a:rPr>
            </a:br>
            <a:r>
              <a:rPr lang="ru-RU">
                <a:latin typeface="Arial" charset="0"/>
              </a:rPr>
              <a:t>Что я изучил в этом модуле?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356" y="798944"/>
            <a:ext cx="8488845" cy="3539376"/>
          </a:xfrm>
        </p:spPr>
        <p:txBody>
          <a:bodyPr/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Всем оконечным устройствам и сетевым устройствам требуется операционная система (ОС).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В качестве меры безопасности программное обеспечение </a:t>
            </a:r>
            <a:r>
              <a:rPr lang="ru-RU" sz="1350" dirty="0" err="1"/>
              <a:t>Cisco</a:t>
            </a:r>
            <a:r>
              <a:rPr lang="ru-RU" sz="1350" dirty="0"/>
              <a:t> IOS отделяет доступ к средствам управления в следующих двух режимах команд: пользовательском режиме EXEC и привилегированном режиме EXEC.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Перед тем как перейти в другие специализированные режимы конфигурации, нужно войти в режим глобальной конфигурации. Из режима глобальной конфигурации пользователь может перейти в различные дополнительные режимы конфигурации.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Каждая команда IOS имеет определенный формат или синтаксис и выполняется только в соответствующем режиме. 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Основные конфигурации устройства- имя хоста, пароль, шифровать </a:t>
            </a:r>
            <a:br>
              <a:rPr lang="ru-RU" sz="1350" dirty="0"/>
            </a:br>
            <a:r>
              <a:rPr lang="ru-RU" sz="1350" dirty="0"/>
              <a:t>пароли и баннер.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Конфигурация устройства хранится в двух системных файлах: </a:t>
            </a:r>
            <a:br>
              <a:rPr lang="ru-RU" sz="1350" dirty="0"/>
            </a:br>
            <a:r>
              <a:rPr lang="ru-RU" sz="1350" dirty="0" err="1"/>
              <a:t>startup-config</a:t>
            </a:r>
            <a:r>
              <a:rPr lang="ru-RU" sz="1350" dirty="0"/>
              <a:t> </a:t>
            </a:r>
            <a:r>
              <a:rPr lang="ru-RU" sz="1350" dirty="0" err="1"/>
              <a:t>and</a:t>
            </a:r>
            <a:r>
              <a:rPr lang="ru-RU" sz="1350" dirty="0"/>
              <a:t> </a:t>
            </a:r>
            <a:r>
              <a:rPr lang="ru-RU" sz="1350" dirty="0" err="1"/>
              <a:t>running-config</a:t>
            </a:r>
            <a:r>
              <a:rPr lang="ru-RU" sz="1350" dirty="0"/>
              <a:t>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350" dirty="0"/>
              <a:t>Чтобы устройства обнаружили друг друга и установили сквозное </a:t>
            </a:r>
            <a:br>
              <a:rPr lang="ru-RU" sz="1350" dirty="0"/>
            </a:br>
            <a:r>
              <a:rPr lang="ru-RU" sz="1350" dirty="0"/>
              <a:t>подключение по сети Интернет, используются IP-адреса. </a:t>
            </a:r>
            <a:br>
              <a:rPr lang="ru-RU" sz="1350" dirty="0"/>
            </a:br>
            <a:r>
              <a:rPr lang="ru-RU" sz="1350" dirty="0"/>
              <a:t>IP-адреса необходимо настроить для всех оконечных устройств в сети. </a:t>
            </a:r>
          </a:p>
        </p:txBody>
      </p:sp>
      <p:pic>
        <p:nvPicPr>
          <p:cNvPr id="4098" name="Picture 2" descr="cisco 350x series stackable managed network switches">
            <a:extLst>
              <a:ext uri="{FF2B5EF4-FFF2-40B4-BE49-F238E27FC236}">
                <a16:creationId xmlns:a16="http://schemas.microsoft.com/office/drawing/2014/main" id="{6E891CCD-ED46-944C-8A2C-E9E0C037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113" y="3001474"/>
            <a:ext cx="2858887" cy="162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r>
              <a:rPr lang="ru-RU" sz="1600" dirty="0">
                <a:latin typeface="Arial" charset="0"/>
              </a:rPr>
              <a:t>Модуль 2 : Базовая конфигурация коммутатора и оконечного устройства</a:t>
            </a:r>
            <a:br>
              <a:rPr lang="en-US" dirty="0">
                <a:latin typeface="Arial" charset="0"/>
              </a:rPr>
            </a:br>
            <a:r>
              <a:rPr lang="ru-RU" dirty="0">
                <a:latin typeface="Arial" charset="0"/>
              </a:rPr>
              <a:t>Новые термины и команды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665612"/>
              </p:ext>
            </p:extLst>
          </p:nvPr>
        </p:nvGraphicFramePr>
        <p:xfrm>
          <a:off x="294640" y="650450"/>
          <a:ext cx="8520801" cy="3911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81436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878224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3061141">
                  <a:extLst>
                    <a:ext uri="{9D8B030D-6E8A-4147-A177-3AD203B41FA5}">
                      <a16:colId xmlns:a16="http://schemas.microsoft.com/office/drawing/2014/main" val="572663217"/>
                    </a:ext>
                  </a:extLst>
                </a:gridCol>
              </a:tblGrid>
              <a:tr h="3911390">
                <a:tc>
                  <a:txBody>
                    <a:bodyPr/>
                    <a:lstStyle/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operating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system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(OS)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CLI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GUI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shell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kernel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hardware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console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Secure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Shell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(SSH)</a:t>
                      </a: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Telnet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terminal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emulation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programs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 rtl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user</a:t>
                      </a:r>
                      <a:r>
                        <a:rPr lang="ru-RU" b="0" dirty="0">
                          <a:solidFill>
                            <a:schemeClr val="tx1"/>
                          </a:solidFill>
                          <a:latin typeface="+mn-lt"/>
                        </a:rPr>
                        <a:t> EXEC </a:t>
                      </a:r>
                      <a:r>
                        <a:rPr lang="ru-RU" b="0" dirty="0" err="1">
                          <a:solidFill>
                            <a:schemeClr val="tx1"/>
                          </a:solidFill>
                          <a:latin typeface="+mn-lt"/>
                        </a:rPr>
                        <a:t>mode</a:t>
                      </a:r>
                      <a:endParaRPr lang="ru-RU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privileged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EXEC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configuration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configuration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Enable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configure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terminal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exit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argument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keyword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syntax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ping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traceroute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help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”?”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keys</a:t>
                      </a:r>
                      <a:endParaRPr lang="ru-RU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hostname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console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enable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secret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VTY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running-config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banner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motd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startup-config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running-config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reload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erase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startup-config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switch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virtual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</a:t>
                      </a:r>
                      <a:r>
                        <a:rPr lang="ru-RU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(SVI)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ipconfig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brief</a:t>
                      </a:r>
                      <a:endParaRPr lang="ru-RU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2: Задания (Продолжение)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769026" cy="281711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ru-RU" dirty="0"/>
              <a:t>Какие задания представлены в этом модуле?</a:t>
            </a:r>
            <a:endParaRPr lang="en-US" dirty="0"/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325276"/>
              </p:ext>
            </p:extLst>
          </p:nvPr>
        </p:nvGraphicFramePr>
        <p:xfrm>
          <a:off x="455997" y="1147358"/>
          <a:ext cx="8542346" cy="240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377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235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Страница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/>
                        <a:t>Тип</a:t>
                      </a:r>
                      <a:r>
                        <a:rPr lang="ru-RU" sz="1200" baseline="0" dirty="0"/>
                        <a:t> задания</a:t>
                      </a:r>
                      <a:endParaRPr lang="ru-RU" sz="12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Название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200" dirty="0"/>
                        <a:t>Функционал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2.7.5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Проверка</a:t>
                      </a:r>
                      <a:r>
                        <a:rPr lang="ru-RU" sz="1100" baseline="0" dirty="0"/>
                        <a:t> синтаксиса</a:t>
                      </a:r>
                      <a:endParaRPr lang="ru-RU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Настройка виртуального интерфейса коммутатора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9158783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2.7.6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Создание основных подключений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2.8.1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Проверка назначения интерфейса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2.8.2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Видео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100" dirty="0"/>
                        <a:t>Проверка сквозного подключения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2.9.1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Базовая конфигурация коммутатора и оконечного устройства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 rtl="0"/>
                      <a:r>
                        <a:rPr lang="ru-RU" sz="1100"/>
                        <a:t>2.9.2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Лабораторная работа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/>
                        <a:t>Базовая конфигурация коммутатора и оконечного устройства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Рекомендовано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559869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2: Рекомендации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4016895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sz="1400" dirty="0"/>
              <a:t>Перед обучением по модулю 2 инструктор должен: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Просмотреть задания и лабораторные работы для этого модуля.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1400" dirty="0"/>
              <a:t>Постараться включить как можно больше вопросов, чтобы привлечь внимание учащихся во время презентации в классе.</a:t>
            </a:r>
          </a:p>
          <a:p>
            <a:pPr marL="0" indent="0" rtl="0">
              <a:lnSpc>
                <a:spcPct val="85000"/>
              </a:lnSpc>
              <a:spcBef>
                <a:spcPct val="30000"/>
              </a:spcBef>
              <a:buNone/>
            </a:pPr>
            <a:r>
              <a:rPr lang="ru-RU" dirty="0"/>
              <a:t>Тема 2.1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Спросите студентов или проведите обсуждение в классе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Каковы преимущества и недостатки использования интерфейса GUI или CLI?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Почему SSH важнее использовать вместо </a:t>
            </a:r>
            <a:r>
              <a:rPr lang="ru-RU" dirty="0" err="1"/>
              <a:t>Telnet</a:t>
            </a:r>
            <a:r>
              <a:rPr lang="ru-RU" dirty="0"/>
              <a:t>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ru-RU" dirty="0"/>
              <a:t>Если возможно, покажите классу, как получить удаленный доступ к коммутатору с помощью программы эмуляции терминала, такой как </a:t>
            </a:r>
            <a:r>
              <a:rPr lang="ru-RU" dirty="0" err="1"/>
              <a:t>Tera</a:t>
            </a:r>
            <a:r>
              <a:rPr lang="ru-RU" dirty="0"/>
              <a:t> </a:t>
            </a:r>
            <a:r>
              <a:rPr lang="ru-RU" dirty="0" err="1"/>
              <a:t>Term</a:t>
            </a:r>
            <a:r>
              <a:rPr lang="ru-RU" dirty="0"/>
              <a:t> или </a:t>
            </a:r>
            <a:r>
              <a:rPr lang="ru-RU" dirty="0" err="1"/>
              <a:t>PuTTY</a:t>
            </a:r>
            <a:r>
              <a:rPr lang="ru-RU" dirty="0"/>
              <a:t>.</a:t>
            </a:r>
            <a:endParaRPr lang="en-US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70768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8864</TotalTime>
  <Words>6078</Words>
  <Application>Microsoft Office PowerPoint</Application>
  <PresentationFormat>Экран (16:9)</PresentationFormat>
  <Paragraphs>885</Paragraphs>
  <Slides>72</Slides>
  <Notes>70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8" baseType="lpstr">
      <vt:lpstr>Arial</vt:lpstr>
      <vt:lpstr>Calibri</vt:lpstr>
      <vt:lpstr>CiscoSans</vt:lpstr>
      <vt:lpstr>CiscoSans ExtraLight</vt:lpstr>
      <vt:lpstr>Wingdings</vt:lpstr>
      <vt:lpstr>Default Theme</vt:lpstr>
      <vt:lpstr>Модуль 2: Базовая конфигурация коммутатора и оконечного устройства</vt:lpstr>
      <vt:lpstr>Материалы для инструкторов. Модуль 2. Руководство по планированию</vt:lpstr>
      <vt:lpstr>В этом модуле</vt:lpstr>
      <vt:lpstr>В этом модуле (Продолжение)</vt:lpstr>
      <vt:lpstr>«Проверьте свое понимание темы»</vt:lpstr>
      <vt:lpstr>Модуль 2: Задания</vt:lpstr>
      <vt:lpstr>Модуль 2: Задания (Продолжение)</vt:lpstr>
      <vt:lpstr>Модуль 2: Задания (Продолжение)</vt:lpstr>
      <vt:lpstr>Модуль 2: Рекомендации</vt:lpstr>
      <vt:lpstr>Модуль 2: Рекомендации (продолжение)</vt:lpstr>
      <vt:lpstr>Модуль 2: Рекомендации (продолжение)</vt:lpstr>
      <vt:lpstr>Модуль 2: Рекомендации (продолжение)</vt:lpstr>
      <vt:lpstr>Модуль 2: Базовая конфигурация коммутатора и оконечного устройства</vt:lpstr>
      <vt:lpstr>Задачи модуля</vt:lpstr>
      <vt:lpstr>2.1. Доступ к Cisco IOS</vt:lpstr>
      <vt:lpstr>Доступ к Cisco IOS Операционная система</vt:lpstr>
      <vt:lpstr>Доступ к Cisco IOS GUI</vt:lpstr>
      <vt:lpstr>Доступ к Cisco IOS Назначение ОС</vt:lpstr>
      <vt:lpstr>Доступ к Cisco IOS  Способы доступа</vt:lpstr>
      <vt:lpstr>Доступ Cisco IOS  Программа эмуляции терминала</vt:lpstr>
      <vt:lpstr>2.2 Навигация по IOS</vt:lpstr>
      <vt:lpstr>Навигация в IOS  Основные режимы команд</vt:lpstr>
      <vt:lpstr>Навигация по IOS Режимы конфигурации и вложенные режимы конфигурации</vt:lpstr>
      <vt:lpstr>Навигация по IOS  Видео. Основные командные режимы интерфейса командной строки IOS</vt:lpstr>
      <vt:lpstr>Навигация в  IOS Переключение между режимами IOS</vt:lpstr>
      <vt:lpstr>Навигация в  IOS  Переключение между режимами IOS (продолжение)</vt:lpstr>
      <vt:lpstr>Навигация в IOS  Переключение между режимами IOS</vt:lpstr>
      <vt:lpstr>2.3. Структура команд</vt:lpstr>
      <vt:lpstr>Структура команд  Базовая структура команд IOS</vt:lpstr>
      <vt:lpstr>Базовая структура команд  Проверка синтаксиса команд IOS</vt:lpstr>
      <vt:lpstr>Базовая структура команд  Проверка синтаксиса команд IOS</vt:lpstr>
      <vt:lpstr>Структура команд  Компоненты справки IOS</vt:lpstr>
      <vt:lpstr>Компоненты справки IOS  Видео. Контекстная справка и проверка синтаксиса команд</vt:lpstr>
      <vt:lpstr>Структура команд  Горячие клавиши и клавиши быстрого вызова</vt:lpstr>
      <vt:lpstr>Структура команд  Горячие клавиши и клавиши быстрого вызова</vt:lpstr>
      <vt:lpstr>Структура команд  Горячие клавиши и клавиши быстрого вызова</vt:lpstr>
      <vt:lpstr>Структура команд  Видео. Горячие клавиши и клавиши быстрого вызова</vt:lpstr>
      <vt:lpstr>Структура команд  Packet Tracer. Навигация по IOS</vt:lpstr>
      <vt:lpstr>Лабораторная работа -  Навигация по IOS с помощью Tera Term при консольном подключении</vt:lpstr>
      <vt:lpstr>2.4. Базовая настройка устройств</vt:lpstr>
      <vt:lpstr>Базовая настройка устройств  Имя устройства</vt:lpstr>
      <vt:lpstr>Базовая настройка устройств Правила использования пароля</vt:lpstr>
      <vt:lpstr>Базовая конфигурация устройства Настройка паролей</vt:lpstr>
      <vt:lpstr>Ограничение доступа к конфигурациям устройств  Настройка паролей (продолжение)</vt:lpstr>
      <vt:lpstr>Базовая конфигурация устройства Шифрование паролей</vt:lpstr>
      <vt:lpstr>Базовая конфигурация устройства Баннерные сообщения</vt:lpstr>
      <vt:lpstr>Базовая конфигурация устройства Видео о базовой конфигурации устройства — Безопасный административный доступ к коммутатору</vt:lpstr>
      <vt:lpstr>2.5 Сохранение конфигураций</vt:lpstr>
      <vt:lpstr>Сохранение конфигураций  Файл конфигурации </vt:lpstr>
      <vt:lpstr>Сохранение конфигураций  Изменение текущей конфигурации</vt:lpstr>
      <vt:lpstr>Сохранение конфигураций  Видео - Изменение текущей конфигурации</vt:lpstr>
      <vt:lpstr>Сохранение конфигураций Запись конфигурации в текстовый файл</vt:lpstr>
      <vt:lpstr>Сохранение конфигураций  Запись конфигурации в текстовый файл (продолжение)</vt:lpstr>
      <vt:lpstr> Сохранение конфигурации  Packet Tracer. Настройка начальных параметров коммутации</vt:lpstr>
      <vt:lpstr>2.6 Порты и адреса</vt:lpstr>
      <vt:lpstr>Порты и адреса   IP-адреса</vt:lpstr>
      <vt:lpstr>Порты и адреса  IP-адреса</vt:lpstr>
      <vt:lpstr>Порты и адреса  Интерфейсы и порты</vt:lpstr>
      <vt:lpstr>2.7 Настройка IP-адресации</vt:lpstr>
      <vt:lpstr>Настройка IP-адресации  Настройка IP-адресов оконечных устройств вручную</vt:lpstr>
      <vt:lpstr>Настройка IP-адресации  Автоматическая настройка IP-адресов оконечных устройств</vt:lpstr>
      <vt:lpstr>Настройка IP-адресации Виртуальный интерфейс коммутатора</vt:lpstr>
      <vt:lpstr>Настройка IP-адресации  Packet Tracer. Создание основных подключений</vt:lpstr>
      <vt:lpstr>2.8 Проверка подключения</vt:lpstr>
      <vt:lpstr>Проверка подключения Видео  — Проверка назначения интерфейса</vt:lpstr>
      <vt:lpstr>Проверка подключения  Тестирование сквозного подключения</vt:lpstr>
      <vt:lpstr>2.9 Практика и контрольная работа модуля</vt:lpstr>
      <vt:lpstr>Практика и контрольная работа модуля  Packet Tracer – Базовая конфигурация коммутатора и оконечного устройства </vt:lpstr>
      <vt:lpstr>Практика и контрольная работа модуля  Packet Tracer – Базовая конфигурация коммутатора и оконечного устройства </vt:lpstr>
      <vt:lpstr>Практика и контрольная работа модуля  Что я изучил в этом модуле?</vt:lpstr>
      <vt:lpstr>Модуль 2 : Базовая конфигурация коммутатора и оконечного устройства Новые термины и команды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admin</cp:lastModifiedBy>
  <cp:revision>234</cp:revision>
  <dcterms:created xsi:type="dcterms:W3CDTF">2019-10-18T06:21:22Z</dcterms:created>
  <dcterms:modified xsi:type="dcterms:W3CDTF">2021-10-05T04:51:21Z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